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14" r:id="rId1"/>
  </p:sldMasterIdLst>
  <p:notesMasterIdLst>
    <p:notesMasterId r:id="rId70"/>
  </p:notesMasterIdLst>
  <p:sldIdLst>
    <p:sldId id="256" r:id="rId2"/>
    <p:sldId id="288" r:id="rId3"/>
    <p:sldId id="463" r:id="rId4"/>
    <p:sldId id="462" r:id="rId5"/>
    <p:sldId id="394" r:id="rId6"/>
    <p:sldId id="308" r:id="rId7"/>
    <p:sldId id="407" r:id="rId8"/>
    <p:sldId id="451" r:id="rId9"/>
    <p:sldId id="392" r:id="rId10"/>
    <p:sldId id="443" r:id="rId11"/>
    <p:sldId id="468" r:id="rId12"/>
    <p:sldId id="466" r:id="rId13"/>
    <p:sldId id="444" r:id="rId14"/>
    <p:sldId id="470" r:id="rId15"/>
    <p:sldId id="469" r:id="rId16"/>
    <p:sldId id="445" r:id="rId17"/>
    <p:sldId id="396" r:id="rId18"/>
    <p:sldId id="398" r:id="rId19"/>
    <p:sldId id="446" r:id="rId20"/>
    <p:sldId id="391" r:id="rId21"/>
    <p:sldId id="447" r:id="rId22"/>
    <p:sldId id="449" r:id="rId23"/>
    <p:sldId id="381" r:id="rId24"/>
    <p:sldId id="448" r:id="rId25"/>
    <p:sldId id="266" r:id="rId26"/>
    <p:sldId id="399" r:id="rId27"/>
    <p:sldId id="464" r:id="rId28"/>
    <p:sldId id="408" r:id="rId29"/>
    <p:sldId id="383" r:id="rId30"/>
    <p:sldId id="382" r:id="rId31"/>
    <p:sldId id="380" r:id="rId32"/>
    <p:sldId id="402" r:id="rId33"/>
    <p:sldId id="405" r:id="rId34"/>
    <p:sldId id="404" r:id="rId35"/>
    <p:sldId id="406" r:id="rId36"/>
    <p:sldId id="403" r:id="rId37"/>
    <p:sldId id="452" r:id="rId38"/>
    <p:sldId id="416" r:id="rId39"/>
    <p:sldId id="417" r:id="rId40"/>
    <p:sldId id="418" r:id="rId41"/>
    <p:sldId id="427" r:id="rId42"/>
    <p:sldId id="413" r:id="rId43"/>
    <p:sldId id="419" r:id="rId44"/>
    <p:sldId id="388" r:id="rId45"/>
    <p:sldId id="426" r:id="rId46"/>
    <p:sldId id="428" r:id="rId47"/>
    <p:sldId id="429" r:id="rId48"/>
    <p:sldId id="424" r:id="rId49"/>
    <p:sldId id="453" r:id="rId50"/>
    <p:sldId id="425" r:id="rId51"/>
    <p:sldId id="430" r:id="rId52"/>
    <p:sldId id="431" r:id="rId53"/>
    <p:sldId id="432" r:id="rId54"/>
    <p:sldId id="434" r:id="rId55"/>
    <p:sldId id="433" r:id="rId56"/>
    <p:sldId id="454" r:id="rId57"/>
    <p:sldId id="455" r:id="rId58"/>
    <p:sldId id="437" r:id="rId59"/>
    <p:sldId id="436" r:id="rId60"/>
    <p:sldId id="438" r:id="rId61"/>
    <p:sldId id="439" r:id="rId62"/>
    <p:sldId id="457" r:id="rId63"/>
    <p:sldId id="460" r:id="rId64"/>
    <p:sldId id="456" r:id="rId65"/>
    <p:sldId id="458" r:id="rId66"/>
    <p:sldId id="465" r:id="rId67"/>
    <p:sldId id="414" r:id="rId68"/>
    <p:sldId id="435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35F1984-F050-9447-B7F7-CC000396EE20}">
          <p14:sldIdLst>
            <p14:sldId id="256"/>
            <p14:sldId id="288"/>
            <p14:sldId id="463"/>
            <p14:sldId id="462"/>
            <p14:sldId id="394"/>
          </p14:sldIdLst>
        </p14:section>
        <p14:section name="Resiliency 101" id="{3955D469-73B8-A44A-87EA-D6F9C6C43E9C}">
          <p14:sldIdLst>
            <p14:sldId id="308"/>
            <p14:sldId id="407"/>
            <p14:sldId id="451"/>
            <p14:sldId id="392"/>
            <p14:sldId id="443"/>
            <p14:sldId id="468"/>
            <p14:sldId id="466"/>
            <p14:sldId id="444"/>
            <p14:sldId id="470"/>
            <p14:sldId id="469"/>
            <p14:sldId id="445"/>
            <p14:sldId id="396"/>
            <p14:sldId id="398"/>
            <p14:sldId id="446"/>
            <p14:sldId id="391"/>
            <p14:sldId id="447"/>
            <p14:sldId id="449"/>
            <p14:sldId id="381"/>
            <p14:sldId id="448"/>
            <p14:sldId id="266"/>
            <p14:sldId id="399"/>
            <p14:sldId id="464"/>
          </p14:sldIdLst>
        </p14:section>
        <p14:section name="Strategies Building Resilience" id="{B261DEFA-6ED4-A341-BE0E-C97263FF03B9}">
          <p14:sldIdLst>
            <p14:sldId id="408"/>
            <p14:sldId id="383"/>
            <p14:sldId id="382"/>
            <p14:sldId id="380"/>
            <p14:sldId id="402"/>
            <p14:sldId id="405"/>
            <p14:sldId id="404"/>
            <p14:sldId id="406"/>
            <p14:sldId id="403"/>
          </p14:sldIdLst>
        </p14:section>
        <p14:section name="DotNetCore Resiliency Features" id="{C437A945-0606-574F-8CDD-4CF5FCBD7C83}">
          <p14:sldIdLst>
            <p14:sldId id="452"/>
            <p14:sldId id="416"/>
            <p14:sldId id="417"/>
            <p14:sldId id="418"/>
            <p14:sldId id="427"/>
            <p14:sldId id="413"/>
            <p14:sldId id="419"/>
            <p14:sldId id="388"/>
            <p14:sldId id="426"/>
            <p14:sldId id="428"/>
            <p14:sldId id="429"/>
            <p14:sldId id="424"/>
            <p14:sldId id="453"/>
            <p14:sldId id="425"/>
            <p14:sldId id="430"/>
            <p14:sldId id="431"/>
            <p14:sldId id="432"/>
            <p14:sldId id="434"/>
            <p14:sldId id="433"/>
            <p14:sldId id="454"/>
            <p14:sldId id="455"/>
            <p14:sldId id="437"/>
            <p14:sldId id="436"/>
            <p14:sldId id="438"/>
            <p14:sldId id="439"/>
            <p14:sldId id="457"/>
            <p14:sldId id="460"/>
            <p14:sldId id="456"/>
            <p14:sldId id="458"/>
            <p14:sldId id="465"/>
            <p14:sldId id="414"/>
            <p14:sldId id="43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F20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74"/>
    <p:restoredTop sz="83740"/>
  </p:normalViewPr>
  <p:slideViewPr>
    <p:cSldViewPr snapToGrid="0" snapToObjects="1">
      <p:cViewPr varScale="1">
        <p:scale>
          <a:sx n="94" d="100"/>
          <a:sy n="94" d="100"/>
        </p:scale>
        <p:origin x="1032" y="184"/>
      </p:cViewPr>
      <p:guideLst/>
    </p:cSldViewPr>
  </p:slideViewPr>
  <p:outlineViewPr>
    <p:cViewPr>
      <p:scale>
        <a:sx n="33" d="100"/>
        <a:sy n="33" d="100"/>
      </p:scale>
      <p:origin x="-56" y="0"/>
    </p:cViewPr>
  </p:outlineViewPr>
  <p:notesTextViewPr>
    <p:cViewPr>
      <p:scale>
        <a:sx n="110" d="100"/>
        <a:sy n="110" d="100"/>
      </p:scale>
      <p:origin x="0" y="0"/>
    </p:cViewPr>
  </p:notesTextViewPr>
  <p:notesViewPr>
    <p:cSldViewPr snapToGrid="0" snapToObjects="1">
      <p:cViewPr varScale="1">
        <p:scale>
          <a:sx n="91" d="100"/>
          <a:sy n="91" d="100"/>
        </p:scale>
        <p:origin x="260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5AF508-B501-7D4F-8F8C-EC91C60B7049}" type="datetimeFigureOut">
              <a:rPr lang="en-US" smtClean="0"/>
              <a:t>7/17/18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41019E-E88C-9142-891B-E64BC8654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75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689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00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06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4223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361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228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407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4644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609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169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459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9112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385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0013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7929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8705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499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425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457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336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2029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213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798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7546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0984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3917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0391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1892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4413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9361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5152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6178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550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615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5451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6309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119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638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71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722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96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1019E-E88C-9142-891B-E64BC86549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83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F704D-DBD3-F64D-BD9A-30C0CB2CE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BE23D9-840C-6B46-B146-B365B743F2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51F03-A8D9-D643-8FA0-32D5A78D6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CD4A-F85E-7846-9A9F-7F9950B7CF43}" type="datetimeFigureOut">
              <a:rPr lang="en-US" smtClean="0"/>
              <a:t>7/17/18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F88C2-99E9-9A46-9E96-3E85C8E8E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9EBB1-6D18-5E46-8E2D-2E90A8AEC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3B9F-4504-714C-B247-8E4778C0A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075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5C1D9-453C-5C40-9AB9-75B6285F2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1EFA36-58D0-AD49-B0DD-9ED06A08ED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136A3-061E-2D46-8805-CD8C76940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CD4A-F85E-7846-9A9F-7F9950B7CF43}" type="datetimeFigureOut">
              <a:rPr lang="en-US" smtClean="0"/>
              <a:t>7/17/18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C0440-FDEA-C941-BFB2-29D104329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D8437-CCF1-7F46-8F71-12966B692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3B9F-4504-714C-B247-8E4778C0A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740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43A7C5-F09B-1246-81D1-F1BD35DAC6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E76A1D-E146-9645-93DF-B899B4C50D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87DC4-DE83-6B49-9D79-F575BAC8E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CD4A-F85E-7846-9A9F-7F9950B7CF43}" type="datetimeFigureOut">
              <a:rPr lang="en-US" smtClean="0"/>
              <a:t>7/17/18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55CD3-BEE7-8745-B865-007FB2187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11313-C52C-F04A-B608-3AEF9799F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3B9F-4504-714C-B247-8E4778C0A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105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A6173-AC06-274D-9BD5-8EC3F593B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0D781-E593-8843-A1A0-365932926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60491-15A3-0E40-8F32-8AE6AA9FC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CD4A-F85E-7846-9A9F-7F9950B7CF43}" type="datetimeFigureOut">
              <a:rPr lang="en-US" smtClean="0"/>
              <a:t>7/17/18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5AEC5-B775-CA45-8991-36B9412CA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5C14F-017D-0F41-9FE6-311DDC5EB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3B9F-4504-714C-B247-8E4778C0A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41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E7E72-5FCA-BB46-80FF-A2830C9E9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45545-8D4C-CF42-86F0-FED5D5BD9D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5E1C0-1E00-A140-925C-6D490787D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CD4A-F85E-7846-9A9F-7F9950B7CF43}" type="datetimeFigureOut">
              <a:rPr lang="en-US" smtClean="0"/>
              <a:t>7/17/18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B9858-0033-F74B-B0A2-2A4547296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3347E-06DE-FE4B-9AEF-7291A3198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3B9F-4504-714C-B247-8E4778C0A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3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C661-BADD-B64B-AB19-5D83DC11B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D9E10-BDC8-A74F-9FA8-15C8972453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2E1A43-40F5-6A42-98EF-13EB6D6B7C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1F5A06-E758-A840-BC7A-C2BD1BA85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CD4A-F85E-7846-9A9F-7F9950B7CF43}" type="datetimeFigureOut">
              <a:rPr lang="en-US" smtClean="0"/>
              <a:t>7/17/18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64A998-7D69-794A-A7F1-D26F1F529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E54FF9-EACC-934B-9572-7909AD36C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3B9F-4504-714C-B247-8E4778C0A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867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94350-157F-4E44-BFF6-6088CA6F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18A6B-0742-D24C-8F02-9BC6FBA5C0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CE7C33-F5E8-A044-88AF-1CC2F913F8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B2DF5E-BA98-0B49-B19A-D3E66BFA6C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A009DD-7EE7-474A-A884-551CEF5266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1ADA13-3B44-AC41-86B3-6622E6127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CD4A-F85E-7846-9A9F-7F9950B7CF43}" type="datetimeFigureOut">
              <a:rPr lang="en-US" smtClean="0"/>
              <a:t>7/17/18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E1097F-26E5-1E45-99EB-F9B736A2A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9BC1B8-7611-9D44-98DA-554041EE4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3B9F-4504-714C-B247-8E4778C0A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095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8FB9A-A76F-C445-B4A8-2A1E1E4C5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03AD19-BF22-7842-AC71-840391911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CD4A-F85E-7846-9A9F-7F9950B7CF43}" type="datetimeFigureOut">
              <a:rPr lang="en-US" smtClean="0"/>
              <a:t>7/17/18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13CAA5-1C4D-1048-A593-A26658979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B0C27A-69E5-B64E-A397-07D6E596B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3B9F-4504-714C-B247-8E4778C0A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833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4F1EBA-E761-AF48-AE6D-3A66934AC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CD4A-F85E-7846-9A9F-7F9950B7CF43}" type="datetimeFigureOut">
              <a:rPr lang="en-US" smtClean="0"/>
              <a:t>7/17/18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76A397-7BF7-CE43-AA44-CBD7630C8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CCDE2-3659-5644-BE89-842628DBA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3B9F-4504-714C-B247-8E4778C0A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2015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95EFF-372B-5B44-903E-53E48EF17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6D0D6-8468-5A40-9BE9-4217712B7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A17D61-6E73-EE43-8206-036281FF3A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85F06F-EB1C-B44D-B4BF-FCBA24EE5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CD4A-F85E-7846-9A9F-7F9950B7CF43}" type="datetimeFigureOut">
              <a:rPr lang="en-US" smtClean="0"/>
              <a:t>7/17/18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9D7A51-B916-5F44-975A-C2A735DE7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2907F2-DC94-5F40-8586-0CA3FDDB6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3B9F-4504-714C-B247-8E4778C0A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247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63709-9660-414C-A64A-EA8490A3E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230B8C-1527-CA4E-B659-0D2FB2A043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88CE1A-6D16-3C41-8447-00578E1D25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DCFF7B-B479-DB40-9496-6DB379D0F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CD4A-F85E-7846-9A9F-7F9950B7CF43}" type="datetimeFigureOut">
              <a:rPr lang="en-US" smtClean="0"/>
              <a:t>7/17/18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295777-742D-4143-BE75-4C4FC1C02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1C9DD-41F6-2444-AC69-1A402E80B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83B9F-4504-714C-B247-8E4778C0A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705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FAE29E-0025-F443-829E-F495B6B37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5E003-744B-014E-A8BC-BD7A78811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C33EF-91E6-CE4C-A5D1-3EC36F8D94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2CD4A-F85E-7846-9A9F-7F9950B7CF43}" type="datetimeFigureOut">
              <a:rPr lang="en-US" smtClean="0"/>
              <a:t>7/17/18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9044C-4EDF-5442-B399-30CD07E998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32D0C-04EA-264E-A3CE-D6CDBF22A1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83B9F-4504-714C-B247-8E4778C0A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584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5" r:id="rId1"/>
    <p:sldLayoutId id="2147484116" r:id="rId2"/>
    <p:sldLayoutId id="2147484117" r:id="rId3"/>
    <p:sldLayoutId id="2147484118" r:id="rId4"/>
    <p:sldLayoutId id="2147484119" r:id="rId5"/>
    <p:sldLayoutId id="2147484120" r:id="rId6"/>
    <p:sldLayoutId id="2147484121" r:id="rId7"/>
    <p:sldLayoutId id="2147484122" r:id="rId8"/>
    <p:sldLayoutId id="2147484123" r:id="rId9"/>
    <p:sldLayoutId id="2147484124" r:id="rId10"/>
    <p:sldLayoutId id="21474841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59370" y="3075057"/>
            <a:ext cx="10058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Building Resilient Web APIs with .NET Core 2.1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397" y="5831173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671" y="5831173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123" y="5831173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2945" y="5831173"/>
            <a:ext cx="457200" cy="457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90845" y="5765153"/>
            <a:ext cx="5246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@</a:t>
            </a:r>
            <a:r>
              <a:rPr lang="en-US" sz="2800" dirty="0" err="1"/>
              <a:t>neekgreen</a:t>
            </a:r>
            <a:r>
              <a:rPr lang="en-US" sz="2800" dirty="0"/>
              <a:t> | Nicholas Myers</a:t>
            </a:r>
          </a:p>
        </p:txBody>
      </p:sp>
    </p:spTree>
    <p:extLst>
      <p:ext uri="{BB962C8B-B14F-4D97-AF65-F5344CB8AC3E}">
        <p14:creationId xmlns:p14="http://schemas.microsoft.com/office/powerpoint/2010/main" val="1431168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02DEE8-A929-CD49-89F6-416AF2250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61951"/>
            <a:ext cx="12553950" cy="1406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3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2F7AD2-E6E6-9E45-8384-F0CAC7FAF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6893" y="0"/>
            <a:ext cx="12618893" cy="708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186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0DE7C0-F1C1-6549-A32E-FC3409B68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87599" y="-2933700"/>
            <a:ext cx="16230598" cy="1217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6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87988B-79B9-904A-B023-44D42CB17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59732"/>
            <a:ext cx="12491563" cy="701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089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1D7CDA59-D2A7-6A44-B692-073166E155C3}"/>
              </a:ext>
            </a:extLst>
          </p:cNvPr>
          <p:cNvSpPr>
            <a:spLocks noChangeAspect="1"/>
          </p:cNvSpPr>
          <p:nvPr/>
        </p:nvSpPr>
        <p:spPr>
          <a:xfrm>
            <a:off x="7602681" y="528477"/>
            <a:ext cx="1759528" cy="1759528"/>
          </a:xfrm>
          <a:prstGeom prst="ellips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External</a:t>
            </a:r>
          </a:p>
          <a:p>
            <a:pPr algn="ctr"/>
            <a:r>
              <a:rPr lang="en-US" sz="2400" b="1" dirty="0"/>
              <a:t>API #1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1EE9A55-1B22-8F45-BBCA-8AC9FB37D77F}"/>
              </a:ext>
            </a:extLst>
          </p:cNvPr>
          <p:cNvSpPr>
            <a:spLocks noChangeAspect="1"/>
          </p:cNvSpPr>
          <p:nvPr/>
        </p:nvSpPr>
        <p:spPr>
          <a:xfrm>
            <a:off x="10072254" y="3496815"/>
            <a:ext cx="1755648" cy="1755648"/>
          </a:xfrm>
          <a:prstGeom prst="ellips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External</a:t>
            </a:r>
          </a:p>
          <a:p>
            <a:pPr algn="ctr"/>
            <a:r>
              <a:rPr lang="en-US" sz="2400" b="1" dirty="0"/>
              <a:t>API #2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333C5F-DA12-CC40-9C48-6F3D7FAD2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11" y="366745"/>
            <a:ext cx="1496291" cy="149629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251C59-D06E-274C-BD6A-3629AEA10BB2}"/>
              </a:ext>
            </a:extLst>
          </p:cNvPr>
          <p:cNvCxnSpPr>
            <a:cxnSpLocks/>
          </p:cNvCxnSpPr>
          <p:nvPr/>
        </p:nvCxnSpPr>
        <p:spPr>
          <a:xfrm>
            <a:off x="2134902" y="2030328"/>
            <a:ext cx="0" cy="1092086"/>
          </a:xfrm>
          <a:prstGeom prst="straightConnector1">
            <a:avLst/>
          </a:prstGeom>
          <a:ln w="635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0F4AD6-0E75-7242-98E1-E23AD7C7363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2965949" y="1408241"/>
            <a:ext cx="4636732" cy="1971281"/>
          </a:xfrm>
          <a:prstGeom prst="straightConnector1">
            <a:avLst/>
          </a:prstGeom>
          <a:ln w="635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89DEAD8-7627-DF49-90A1-2495A8AAB5E4}"/>
              </a:ext>
            </a:extLst>
          </p:cNvPr>
          <p:cNvCxnSpPr>
            <a:cxnSpLocks/>
            <a:stCxn id="5" idx="5"/>
            <a:endCxn id="6" idx="1"/>
          </p:cNvCxnSpPr>
          <p:nvPr/>
        </p:nvCxnSpPr>
        <p:spPr>
          <a:xfrm>
            <a:off x="9104532" y="2030328"/>
            <a:ext cx="1224831" cy="1723596"/>
          </a:xfrm>
          <a:prstGeom prst="straightConnector1">
            <a:avLst/>
          </a:prstGeom>
          <a:ln w="635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loud 19">
            <a:extLst>
              <a:ext uri="{FF2B5EF4-FFF2-40B4-BE49-F238E27FC236}">
                <a16:creationId xmlns:a16="http://schemas.microsoft.com/office/drawing/2014/main" id="{26083C03-82DB-0840-88DF-3DE28ED61EDB}"/>
              </a:ext>
            </a:extLst>
          </p:cNvPr>
          <p:cNvSpPr/>
          <p:nvPr/>
        </p:nvSpPr>
        <p:spPr>
          <a:xfrm>
            <a:off x="4576830" y="1781414"/>
            <a:ext cx="1524000" cy="1025237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loud 20">
            <a:extLst>
              <a:ext uri="{FF2B5EF4-FFF2-40B4-BE49-F238E27FC236}">
                <a16:creationId xmlns:a16="http://schemas.microsoft.com/office/drawing/2014/main" id="{2D37AE9F-C048-2D44-995C-118AB3A6A0A6}"/>
              </a:ext>
            </a:extLst>
          </p:cNvPr>
          <p:cNvSpPr/>
          <p:nvPr/>
        </p:nvSpPr>
        <p:spPr>
          <a:xfrm>
            <a:off x="8784895" y="2391004"/>
            <a:ext cx="1524000" cy="1025237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C8A58E0-AEEF-CA43-9E47-C8D79CE08DE1}"/>
              </a:ext>
            </a:extLst>
          </p:cNvPr>
          <p:cNvSpPr>
            <a:spLocks noChangeAspect="1"/>
          </p:cNvSpPr>
          <p:nvPr/>
        </p:nvSpPr>
        <p:spPr>
          <a:xfrm>
            <a:off x="1467410" y="3122413"/>
            <a:ext cx="1755648" cy="1755648"/>
          </a:xfrm>
          <a:prstGeom prst="ellipse">
            <a:avLst/>
          </a:prstGeom>
          <a:solidFill>
            <a:schemeClr val="accent6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API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E763623-07F8-FD41-A159-C414908082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185" y="819766"/>
            <a:ext cx="731520" cy="73152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DAA8A83-3385-F64D-962B-014F313450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902" y="819766"/>
            <a:ext cx="479271" cy="731520"/>
          </a:xfrm>
          <a:prstGeom prst="rect">
            <a:avLst/>
          </a:prstGeom>
        </p:spPr>
      </p:pic>
      <p:sp>
        <p:nvSpPr>
          <p:cNvPr id="14" name="&quot;No&quot; Symbol 13">
            <a:extLst>
              <a:ext uri="{FF2B5EF4-FFF2-40B4-BE49-F238E27FC236}">
                <a16:creationId xmlns:a16="http://schemas.microsoft.com/office/drawing/2014/main" id="{3353FBD8-B4F4-D44B-8BF2-796085109AC8}"/>
              </a:ext>
            </a:extLst>
          </p:cNvPr>
          <p:cNvSpPr/>
          <p:nvPr/>
        </p:nvSpPr>
        <p:spPr>
          <a:xfrm>
            <a:off x="7558954" y="408557"/>
            <a:ext cx="1930947" cy="1930947"/>
          </a:xfrm>
          <a:prstGeom prst="noSmoking">
            <a:avLst/>
          </a:prstGeom>
          <a:solidFill>
            <a:srgbClr val="FF0000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305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1D7CDA59-D2A7-6A44-B692-073166E155C3}"/>
              </a:ext>
            </a:extLst>
          </p:cNvPr>
          <p:cNvSpPr>
            <a:spLocks noChangeAspect="1"/>
          </p:cNvSpPr>
          <p:nvPr/>
        </p:nvSpPr>
        <p:spPr>
          <a:xfrm>
            <a:off x="7602681" y="528477"/>
            <a:ext cx="1759528" cy="1759528"/>
          </a:xfrm>
          <a:prstGeom prst="ellips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External</a:t>
            </a:r>
          </a:p>
          <a:p>
            <a:pPr algn="ctr"/>
            <a:r>
              <a:rPr lang="en-US" sz="2400" b="1" dirty="0"/>
              <a:t>API #1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1EE9A55-1B22-8F45-BBCA-8AC9FB37D77F}"/>
              </a:ext>
            </a:extLst>
          </p:cNvPr>
          <p:cNvSpPr>
            <a:spLocks noChangeAspect="1"/>
          </p:cNvSpPr>
          <p:nvPr/>
        </p:nvSpPr>
        <p:spPr>
          <a:xfrm>
            <a:off x="10072254" y="3496815"/>
            <a:ext cx="1755648" cy="1755648"/>
          </a:xfrm>
          <a:prstGeom prst="ellips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External</a:t>
            </a:r>
          </a:p>
          <a:p>
            <a:pPr algn="ctr"/>
            <a:r>
              <a:rPr lang="en-US" sz="2400" b="1" dirty="0"/>
              <a:t>API #2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333C5F-DA12-CC40-9C48-6F3D7FAD2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11" y="366745"/>
            <a:ext cx="1496291" cy="149629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251C59-D06E-274C-BD6A-3629AEA10BB2}"/>
              </a:ext>
            </a:extLst>
          </p:cNvPr>
          <p:cNvCxnSpPr>
            <a:cxnSpLocks/>
          </p:cNvCxnSpPr>
          <p:nvPr/>
        </p:nvCxnSpPr>
        <p:spPr>
          <a:xfrm>
            <a:off x="2134902" y="2030328"/>
            <a:ext cx="0" cy="1092086"/>
          </a:xfrm>
          <a:prstGeom prst="straightConnector1">
            <a:avLst/>
          </a:prstGeom>
          <a:ln w="635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0F4AD6-0E75-7242-98E1-E23AD7C7363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2965949" y="1408241"/>
            <a:ext cx="4636732" cy="1971281"/>
          </a:xfrm>
          <a:prstGeom prst="straightConnector1">
            <a:avLst/>
          </a:prstGeom>
          <a:ln w="635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89DEAD8-7627-DF49-90A1-2495A8AAB5E4}"/>
              </a:ext>
            </a:extLst>
          </p:cNvPr>
          <p:cNvCxnSpPr>
            <a:cxnSpLocks/>
            <a:stCxn id="5" idx="5"/>
            <a:endCxn id="6" idx="1"/>
          </p:cNvCxnSpPr>
          <p:nvPr/>
        </p:nvCxnSpPr>
        <p:spPr>
          <a:xfrm>
            <a:off x="9104532" y="2030328"/>
            <a:ext cx="1224831" cy="1723596"/>
          </a:xfrm>
          <a:prstGeom prst="straightConnector1">
            <a:avLst/>
          </a:prstGeom>
          <a:ln w="635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&quot;No&quot; Symbol 18">
            <a:extLst>
              <a:ext uri="{FF2B5EF4-FFF2-40B4-BE49-F238E27FC236}">
                <a16:creationId xmlns:a16="http://schemas.microsoft.com/office/drawing/2014/main" id="{18570362-AF17-564A-9E74-5CE37EA98959}"/>
              </a:ext>
            </a:extLst>
          </p:cNvPr>
          <p:cNvSpPr/>
          <p:nvPr/>
        </p:nvSpPr>
        <p:spPr>
          <a:xfrm>
            <a:off x="9984604" y="3409165"/>
            <a:ext cx="1930947" cy="1930947"/>
          </a:xfrm>
          <a:prstGeom prst="noSmoking">
            <a:avLst/>
          </a:prstGeom>
          <a:solidFill>
            <a:srgbClr val="FF0000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loud 19">
            <a:extLst>
              <a:ext uri="{FF2B5EF4-FFF2-40B4-BE49-F238E27FC236}">
                <a16:creationId xmlns:a16="http://schemas.microsoft.com/office/drawing/2014/main" id="{26083C03-82DB-0840-88DF-3DE28ED61EDB}"/>
              </a:ext>
            </a:extLst>
          </p:cNvPr>
          <p:cNvSpPr/>
          <p:nvPr/>
        </p:nvSpPr>
        <p:spPr>
          <a:xfrm>
            <a:off x="4576830" y="1781414"/>
            <a:ext cx="1524000" cy="1025237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loud 20">
            <a:extLst>
              <a:ext uri="{FF2B5EF4-FFF2-40B4-BE49-F238E27FC236}">
                <a16:creationId xmlns:a16="http://schemas.microsoft.com/office/drawing/2014/main" id="{2D37AE9F-C048-2D44-995C-118AB3A6A0A6}"/>
              </a:ext>
            </a:extLst>
          </p:cNvPr>
          <p:cNvSpPr/>
          <p:nvPr/>
        </p:nvSpPr>
        <p:spPr>
          <a:xfrm>
            <a:off x="8784895" y="2391004"/>
            <a:ext cx="1524000" cy="1025237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C8A58E0-AEEF-CA43-9E47-C8D79CE08DE1}"/>
              </a:ext>
            </a:extLst>
          </p:cNvPr>
          <p:cNvSpPr>
            <a:spLocks noChangeAspect="1"/>
          </p:cNvSpPr>
          <p:nvPr/>
        </p:nvSpPr>
        <p:spPr>
          <a:xfrm>
            <a:off x="1467410" y="3122413"/>
            <a:ext cx="1755648" cy="1755648"/>
          </a:xfrm>
          <a:prstGeom prst="ellipse">
            <a:avLst/>
          </a:prstGeom>
          <a:solidFill>
            <a:schemeClr val="accent6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API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E763623-07F8-FD41-A159-C414908082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185" y="819766"/>
            <a:ext cx="731520" cy="73152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DAA8A83-3385-F64D-962B-014F313450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902" y="819766"/>
            <a:ext cx="479271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45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3520-63FA-6A45-9FA7-9C7E753B0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60" y="2900333"/>
            <a:ext cx="10959543" cy="91486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i="1" dirty="0"/>
              <a:t>A </a:t>
            </a:r>
            <a:r>
              <a:rPr lang="en-US" sz="4000" b="1" i="1" dirty="0"/>
              <a:t>fallacy</a:t>
            </a:r>
            <a:r>
              <a:rPr lang="en-US" sz="4000" i="1" dirty="0"/>
              <a:t> is a mistaken </a:t>
            </a:r>
            <a:r>
              <a:rPr lang="en-US" sz="4000" b="1" i="1" dirty="0"/>
              <a:t>belief</a:t>
            </a:r>
            <a:r>
              <a:rPr lang="en-US" sz="4000" i="1" dirty="0"/>
              <a:t>, especially one based on unsound </a:t>
            </a:r>
            <a:r>
              <a:rPr lang="en-US" sz="4000" b="1" i="1" dirty="0"/>
              <a:t>argument</a:t>
            </a:r>
            <a:r>
              <a:rPr lang="en-US" sz="4000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4578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39497" y="5374463"/>
            <a:ext cx="11065467" cy="914864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i="1" dirty="0"/>
              <a:t>The network is </a:t>
            </a:r>
            <a:r>
              <a:rPr lang="en-US" sz="4000" b="1" i="1" dirty="0"/>
              <a:t>reliable</a:t>
            </a:r>
            <a:r>
              <a:rPr lang="en-US" sz="4000" i="1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192EA8-653F-D241-A991-D2212817C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750" y="814646"/>
            <a:ext cx="8563872" cy="434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15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6C5BACB-2D51-A045-A8E1-914C4CC90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834" y="276628"/>
            <a:ext cx="10959543" cy="914864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b="1" i="1" dirty="0"/>
              <a:t>Fallacies of distributed computing</a:t>
            </a:r>
            <a:endParaRPr lang="en-US" sz="4000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110548-168A-8241-8719-37B9F6AAAE32}"/>
              </a:ext>
            </a:extLst>
          </p:cNvPr>
          <p:cNvSpPr/>
          <p:nvPr/>
        </p:nvSpPr>
        <p:spPr>
          <a:xfrm>
            <a:off x="1233054" y="1501485"/>
            <a:ext cx="3990109" cy="1075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network is reliable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50734A-F280-B940-98DD-EAD3673C1472}"/>
              </a:ext>
            </a:extLst>
          </p:cNvPr>
          <p:cNvSpPr/>
          <p:nvPr/>
        </p:nvSpPr>
        <p:spPr>
          <a:xfrm>
            <a:off x="1233052" y="2723287"/>
            <a:ext cx="3990109" cy="1075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Latency is zero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5340E5-A1E1-2549-A334-1A4E2399BF16}"/>
              </a:ext>
            </a:extLst>
          </p:cNvPr>
          <p:cNvSpPr/>
          <p:nvPr/>
        </p:nvSpPr>
        <p:spPr>
          <a:xfrm>
            <a:off x="1233052" y="3908718"/>
            <a:ext cx="3990109" cy="1075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Bandwidth is infinite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55C5DE-9E04-2D4E-80DD-8440FFF796DA}"/>
              </a:ext>
            </a:extLst>
          </p:cNvPr>
          <p:cNvSpPr/>
          <p:nvPr/>
        </p:nvSpPr>
        <p:spPr>
          <a:xfrm>
            <a:off x="1233052" y="5094149"/>
            <a:ext cx="3990109" cy="1075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network is secure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CE7EA1-4175-EE45-B262-8CC8B5A2CEB6}"/>
              </a:ext>
            </a:extLst>
          </p:cNvPr>
          <p:cNvSpPr/>
          <p:nvPr/>
        </p:nvSpPr>
        <p:spPr>
          <a:xfrm>
            <a:off x="6954982" y="1501485"/>
            <a:ext cx="3990109" cy="1075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Topology doesn't change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F64E42-B8D0-5340-956C-A6E04736B19B}"/>
              </a:ext>
            </a:extLst>
          </p:cNvPr>
          <p:cNvSpPr/>
          <p:nvPr/>
        </p:nvSpPr>
        <p:spPr>
          <a:xfrm>
            <a:off x="6954980" y="2723287"/>
            <a:ext cx="3990109" cy="1075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is one administrator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8A10C6-EE8C-634D-B3EC-2024E630CDB6}"/>
              </a:ext>
            </a:extLst>
          </p:cNvPr>
          <p:cNvSpPr/>
          <p:nvPr/>
        </p:nvSpPr>
        <p:spPr>
          <a:xfrm>
            <a:off x="6954980" y="3908718"/>
            <a:ext cx="3990109" cy="1075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Transport cost is zero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AA42F9-CC15-FA40-AA93-A3D53C2F962F}"/>
              </a:ext>
            </a:extLst>
          </p:cNvPr>
          <p:cNvSpPr/>
          <p:nvPr/>
        </p:nvSpPr>
        <p:spPr>
          <a:xfrm>
            <a:off x="6954980" y="5094149"/>
            <a:ext cx="3990109" cy="1075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network is homogeneous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F73D57-5272-654F-AA3D-B12E1268FBA9}"/>
              </a:ext>
            </a:extLst>
          </p:cNvPr>
          <p:cNvSpPr/>
          <p:nvPr/>
        </p:nvSpPr>
        <p:spPr>
          <a:xfrm>
            <a:off x="3885440" y="932133"/>
            <a:ext cx="4059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panose="020B0604030504040204" pitchFamily="34" charset="0"/>
              </a:rPr>
              <a:t>Peter Deutsch and James Gosling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146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56953" y="5601970"/>
            <a:ext cx="11065467" cy="914864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i="1" dirty="0"/>
              <a:t>The network is not </a:t>
            </a:r>
            <a:r>
              <a:rPr lang="en-US" sz="4000" b="1" i="1" dirty="0"/>
              <a:t>reliable</a:t>
            </a:r>
            <a:r>
              <a:rPr lang="en-US" sz="4000" i="1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36DEB8-9282-6F4C-A68C-627EF9F78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067" y="474661"/>
            <a:ext cx="7883238" cy="512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48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397" y="5831173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671" y="5831173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123" y="5831173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2945" y="5831173"/>
            <a:ext cx="457200" cy="457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90845" y="5765153"/>
            <a:ext cx="5246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@</a:t>
            </a:r>
            <a:r>
              <a:rPr lang="en-US" sz="2800" dirty="0" err="1"/>
              <a:t>neekgreen</a:t>
            </a:r>
            <a:r>
              <a:rPr lang="en-US" sz="2800" dirty="0"/>
              <a:t> | Nicholas Myers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263" y="1668098"/>
            <a:ext cx="2933882" cy="293388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32157" y="1668098"/>
            <a:ext cx="710533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Nicholas Myers </a:t>
            </a:r>
            <a:r>
              <a:rPr lang="en-US" dirty="0"/>
              <a:t>is a software artisan; he mixes code and creativity to produce software that simplifies complex business problems. Nicholas has over fourteen years experience building quality software in a variety of industries, including electronic publishing, travel management, and both residential and commercial real estate. He is a graduate of the University of South Alabama - *Go Jags*! He is passionate about .NET Core, open source software, and helping developers build better software. As a wannabe-nutritionist, Nicholas spends his downtime cooking, baking, and working out - usually in that order. </a:t>
            </a:r>
          </a:p>
        </p:txBody>
      </p:sp>
    </p:spTree>
    <p:extLst>
      <p:ext uri="{BB962C8B-B14F-4D97-AF65-F5344CB8AC3E}">
        <p14:creationId xmlns:p14="http://schemas.microsoft.com/office/powerpoint/2010/main" val="582854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4C161C3-5181-A84B-BF16-52B88E29C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7606" y="5377525"/>
            <a:ext cx="9576262" cy="125603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i="1" dirty="0"/>
              <a:t>Should our </a:t>
            </a:r>
            <a:r>
              <a:rPr lang="en-US" sz="4000" b="1" i="1" dirty="0"/>
              <a:t>applications</a:t>
            </a:r>
            <a:r>
              <a:rPr lang="en-US" sz="4000" i="1" dirty="0"/>
              <a:t> have </a:t>
            </a:r>
            <a:r>
              <a:rPr lang="en-US" sz="4000" b="1" i="1" dirty="0"/>
              <a:t>trust issues </a:t>
            </a:r>
            <a:r>
              <a:rPr lang="en-US" sz="4000" i="1" dirty="0"/>
              <a:t>with </a:t>
            </a:r>
            <a:r>
              <a:rPr lang="en-US" sz="4000" b="1" i="1" dirty="0"/>
              <a:t>network reliability</a:t>
            </a:r>
            <a:r>
              <a:rPr lang="en-US" sz="4000" i="1" dirty="0"/>
              <a:t>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FADBFA-268A-114F-A6AF-72BD2D431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698" y="496337"/>
            <a:ext cx="6798079" cy="453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81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4C161C3-5181-A84B-BF16-52B88E29C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60" y="2900333"/>
            <a:ext cx="10959543" cy="91486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i="1" dirty="0"/>
              <a:t>It is not about </a:t>
            </a:r>
            <a:r>
              <a:rPr lang="en-US" sz="4000" b="1" i="1" dirty="0"/>
              <a:t>avoiding</a:t>
            </a:r>
            <a:r>
              <a:rPr lang="en-US" sz="4000" i="1" dirty="0"/>
              <a:t> failures but </a:t>
            </a:r>
            <a:r>
              <a:rPr lang="en-US" sz="4000" b="1" i="1" dirty="0"/>
              <a:t>accepting</a:t>
            </a:r>
            <a:r>
              <a:rPr lang="en-US" sz="4000" i="1" dirty="0"/>
              <a:t> the fact that </a:t>
            </a:r>
            <a:r>
              <a:rPr lang="en-US" sz="4000" b="1" i="1" dirty="0"/>
              <a:t>failures</a:t>
            </a:r>
            <a:r>
              <a:rPr lang="en-US" sz="4000" i="1" dirty="0"/>
              <a:t> </a:t>
            </a:r>
            <a:r>
              <a:rPr lang="en-US" sz="4000" b="1" i="1" dirty="0"/>
              <a:t>will happen</a:t>
            </a:r>
            <a:r>
              <a:rPr lang="en-US" sz="4000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0480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686C3C-7128-9941-A0C3-53A55F7C8088}"/>
              </a:ext>
            </a:extLst>
          </p:cNvPr>
          <p:cNvSpPr/>
          <p:nvPr/>
        </p:nvSpPr>
        <p:spPr>
          <a:xfrm>
            <a:off x="748145" y="3479341"/>
            <a:ext cx="3200400" cy="278291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algn="ctr"/>
            <a:r>
              <a:rPr lang="en-US" sz="2400" dirty="0"/>
              <a:t>Initial connection could fail as the </a:t>
            </a:r>
            <a:r>
              <a:rPr lang="en-US" sz="2400" b="1" dirty="0"/>
              <a:t>client</a:t>
            </a:r>
            <a:r>
              <a:rPr lang="en-US" sz="2400" dirty="0"/>
              <a:t> tries to connect to </a:t>
            </a:r>
            <a:r>
              <a:rPr lang="en-US" sz="2400" b="1" dirty="0"/>
              <a:t>server</a:t>
            </a:r>
            <a:r>
              <a:rPr lang="en-US" sz="2400" dirty="0"/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916A7A-050B-0A46-8661-34F19C2E7721}"/>
              </a:ext>
            </a:extLst>
          </p:cNvPr>
          <p:cNvSpPr/>
          <p:nvPr/>
        </p:nvSpPr>
        <p:spPr>
          <a:xfrm>
            <a:off x="4472246" y="3479341"/>
            <a:ext cx="3200400" cy="278291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algn="ctr"/>
            <a:r>
              <a:rPr lang="en-US" sz="2400" dirty="0"/>
              <a:t>Call could fail midway while </a:t>
            </a:r>
            <a:r>
              <a:rPr lang="en-US" sz="2400" b="1" dirty="0"/>
              <a:t>server</a:t>
            </a:r>
            <a:r>
              <a:rPr lang="en-US" sz="2400" dirty="0"/>
              <a:t> is fulfilling the operation, leaving the result in limbo.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8069DF-FF3C-EE4F-B9A6-24F3275A792C}"/>
              </a:ext>
            </a:extLst>
          </p:cNvPr>
          <p:cNvSpPr/>
          <p:nvPr/>
        </p:nvSpPr>
        <p:spPr>
          <a:xfrm>
            <a:off x="8196347" y="3479340"/>
            <a:ext cx="3200400" cy="278291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algn="ctr"/>
            <a:r>
              <a:rPr lang="en-US" sz="2400" dirty="0"/>
              <a:t>Call could succeed, but connection breaks before the </a:t>
            </a:r>
            <a:r>
              <a:rPr lang="en-US" sz="2400" b="1" dirty="0"/>
              <a:t>server</a:t>
            </a:r>
            <a:r>
              <a:rPr lang="en-US" sz="2400" dirty="0"/>
              <a:t> can notify </a:t>
            </a:r>
            <a:r>
              <a:rPr lang="en-US" sz="2400" b="1" dirty="0"/>
              <a:t>client</a:t>
            </a:r>
            <a:r>
              <a:rPr lang="en-US" sz="2400" dirty="0"/>
              <a:t>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9D5C9F0-D23E-0D41-9C71-6E65C824F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834" y="276628"/>
            <a:ext cx="10959543" cy="914864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b="1" i="1" dirty="0"/>
              <a:t>Planning for Failure</a:t>
            </a:r>
            <a:endParaRPr lang="en-US" sz="4000" i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590B8F-D83A-B041-B0A6-7D5690DC1890}"/>
              </a:ext>
            </a:extLst>
          </p:cNvPr>
          <p:cNvSpPr/>
          <p:nvPr/>
        </p:nvSpPr>
        <p:spPr>
          <a:xfrm>
            <a:off x="1363287" y="1191492"/>
            <a:ext cx="1372985" cy="1372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Client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1058130-8E32-F746-B568-9244EA95659F}"/>
              </a:ext>
            </a:extLst>
          </p:cNvPr>
          <p:cNvSpPr/>
          <p:nvPr/>
        </p:nvSpPr>
        <p:spPr>
          <a:xfrm>
            <a:off x="9408619" y="1122219"/>
            <a:ext cx="1364676" cy="1364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Server</a:t>
            </a: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914E6478-A7B7-8443-8F3A-8C9EDFD296E7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2736272" y="1804557"/>
            <a:ext cx="6672347" cy="73428"/>
          </a:xfrm>
          <a:prstGeom prst="straightConnector1">
            <a:avLst/>
          </a:prstGeom>
          <a:ln w="635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loud 12">
            <a:extLst>
              <a:ext uri="{FF2B5EF4-FFF2-40B4-BE49-F238E27FC236}">
                <a16:creationId xmlns:a16="http://schemas.microsoft.com/office/drawing/2014/main" id="{C6A8E561-8C11-9344-A129-8B80C70AE7FF}"/>
              </a:ext>
            </a:extLst>
          </p:cNvPr>
          <p:cNvSpPr/>
          <p:nvPr/>
        </p:nvSpPr>
        <p:spPr>
          <a:xfrm>
            <a:off x="5104014" y="1188380"/>
            <a:ext cx="1898038" cy="1298515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716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7815" y="3066587"/>
            <a:ext cx="10959543" cy="914864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b="1" i="1" dirty="0"/>
              <a:t>Failure</a:t>
            </a:r>
            <a:r>
              <a:rPr lang="en-US" sz="4000" i="1" dirty="0"/>
              <a:t> is a thing.</a:t>
            </a:r>
          </a:p>
        </p:txBody>
      </p:sp>
    </p:spTree>
    <p:extLst>
      <p:ext uri="{BB962C8B-B14F-4D97-AF65-F5344CB8AC3E}">
        <p14:creationId xmlns:p14="http://schemas.microsoft.com/office/powerpoint/2010/main" val="2014265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E9DDBEC-41B2-1D40-821A-26653F981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60" y="2900333"/>
            <a:ext cx="10959543" cy="91486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i="1" dirty="0"/>
              <a:t>A </a:t>
            </a:r>
            <a:r>
              <a:rPr lang="en-US" sz="4000" b="1" i="1" dirty="0"/>
              <a:t>transient error (fault)</a:t>
            </a:r>
            <a:r>
              <a:rPr lang="en-US" sz="4000" i="1" dirty="0"/>
              <a:t> is a </a:t>
            </a:r>
            <a:r>
              <a:rPr lang="en-US" sz="4000" b="1" i="1" dirty="0"/>
              <a:t>temporary error</a:t>
            </a:r>
            <a:r>
              <a:rPr lang="en-US" sz="4000" i="1" dirty="0"/>
              <a:t> that is likely to </a:t>
            </a:r>
            <a:r>
              <a:rPr lang="en-US" sz="4000" b="1" i="1" dirty="0"/>
              <a:t>disappear</a:t>
            </a:r>
            <a:r>
              <a:rPr lang="en-US" sz="4000" i="1" dirty="0"/>
              <a:t> soon.</a:t>
            </a:r>
          </a:p>
        </p:txBody>
      </p:sp>
    </p:spTree>
    <p:extLst>
      <p:ext uri="{BB962C8B-B14F-4D97-AF65-F5344CB8AC3E}">
        <p14:creationId xmlns:p14="http://schemas.microsoft.com/office/powerpoint/2010/main" val="3181163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23455" y="2775642"/>
            <a:ext cx="11065467" cy="914864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i="1" dirty="0"/>
              <a:t>Would you describe </a:t>
            </a:r>
            <a:r>
              <a:rPr lang="en-US" sz="4000" b="1" i="1" dirty="0"/>
              <a:t>your</a:t>
            </a:r>
            <a:r>
              <a:rPr lang="en-US" sz="4000" i="1" dirty="0"/>
              <a:t> web application backend as being </a:t>
            </a:r>
            <a:r>
              <a:rPr lang="en-US" sz="4000" b="1" i="1" dirty="0"/>
              <a:t>resilient</a:t>
            </a:r>
            <a:r>
              <a:rPr lang="en-US" sz="4000" i="1" dirty="0"/>
              <a:t> or </a:t>
            </a:r>
            <a:r>
              <a:rPr lang="en-US" sz="4000" b="1" i="1" dirty="0"/>
              <a:t>fragile</a:t>
            </a:r>
            <a:r>
              <a:rPr lang="en-US" sz="4000" i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793540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1D7CDA59-D2A7-6A44-B692-073166E155C3}"/>
              </a:ext>
            </a:extLst>
          </p:cNvPr>
          <p:cNvSpPr>
            <a:spLocks noChangeAspect="1"/>
          </p:cNvSpPr>
          <p:nvPr/>
        </p:nvSpPr>
        <p:spPr>
          <a:xfrm>
            <a:off x="7602681" y="528477"/>
            <a:ext cx="1759528" cy="1759528"/>
          </a:xfrm>
          <a:prstGeom prst="ellips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External</a:t>
            </a:r>
          </a:p>
          <a:p>
            <a:pPr algn="ctr"/>
            <a:r>
              <a:rPr lang="en-US" sz="2400" b="1" dirty="0"/>
              <a:t>API #1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1EE9A55-1B22-8F45-BBCA-8AC9FB37D77F}"/>
              </a:ext>
            </a:extLst>
          </p:cNvPr>
          <p:cNvSpPr>
            <a:spLocks noChangeAspect="1"/>
          </p:cNvSpPr>
          <p:nvPr/>
        </p:nvSpPr>
        <p:spPr>
          <a:xfrm>
            <a:off x="10072254" y="3496815"/>
            <a:ext cx="1755648" cy="1755648"/>
          </a:xfrm>
          <a:prstGeom prst="ellips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External</a:t>
            </a:r>
          </a:p>
          <a:p>
            <a:pPr algn="ctr"/>
            <a:r>
              <a:rPr lang="en-US" sz="2400" b="1" dirty="0"/>
              <a:t>API #2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333C5F-DA12-CC40-9C48-6F3D7FAD2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11" y="366745"/>
            <a:ext cx="1496291" cy="149629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251C59-D06E-274C-BD6A-3629AEA10BB2}"/>
              </a:ext>
            </a:extLst>
          </p:cNvPr>
          <p:cNvCxnSpPr>
            <a:cxnSpLocks/>
          </p:cNvCxnSpPr>
          <p:nvPr/>
        </p:nvCxnSpPr>
        <p:spPr>
          <a:xfrm>
            <a:off x="2134902" y="2030328"/>
            <a:ext cx="0" cy="1092086"/>
          </a:xfrm>
          <a:prstGeom prst="straightConnector1">
            <a:avLst/>
          </a:prstGeom>
          <a:ln w="635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0F4AD6-0E75-7242-98E1-E23AD7C7363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2965949" y="1408241"/>
            <a:ext cx="4636732" cy="1971281"/>
          </a:xfrm>
          <a:prstGeom prst="straightConnector1">
            <a:avLst/>
          </a:prstGeom>
          <a:ln w="635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89DEAD8-7627-DF49-90A1-2495A8AAB5E4}"/>
              </a:ext>
            </a:extLst>
          </p:cNvPr>
          <p:cNvCxnSpPr>
            <a:cxnSpLocks/>
            <a:stCxn id="5" idx="5"/>
            <a:endCxn id="6" idx="1"/>
          </p:cNvCxnSpPr>
          <p:nvPr/>
        </p:nvCxnSpPr>
        <p:spPr>
          <a:xfrm>
            <a:off x="9104532" y="2030328"/>
            <a:ext cx="1224831" cy="1723596"/>
          </a:xfrm>
          <a:prstGeom prst="straightConnector1">
            <a:avLst/>
          </a:prstGeom>
          <a:ln w="635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loud 19">
            <a:extLst>
              <a:ext uri="{FF2B5EF4-FFF2-40B4-BE49-F238E27FC236}">
                <a16:creationId xmlns:a16="http://schemas.microsoft.com/office/drawing/2014/main" id="{26083C03-82DB-0840-88DF-3DE28ED61EDB}"/>
              </a:ext>
            </a:extLst>
          </p:cNvPr>
          <p:cNvSpPr/>
          <p:nvPr/>
        </p:nvSpPr>
        <p:spPr>
          <a:xfrm>
            <a:off x="4576830" y="1781414"/>
            <a:ext cx="1524000" cy="1025237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loud 20">
            <a:extLst>
              <a:ext uri="{FF2B5EF4-FFF2-40B4-BE49-F238E27FC236}">
                <a16:creationId xmlns:a16="http://schemas.microsoft.com/office/drawing/2014/main" id="{2D37AE9F-C048-2D44-995C-118AB3A6A0A6}"/>
              </a:ext>
            </a:extLst>
          </p:cNvPr>
          <p:cNvSpPr/>
          <p:nvPr/>
        </p:nvSpPr>
        <p:spPr>
          <a:xfrm>
            <a:off x="8784895" y="2391004"/>
            <a:ext cx="1524000" cy="1025237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C8A58E0-AEEF-CA43-9E47-C8D79CE08DE1}"/>
              </a:ext>
            </a:extLst>
          </p:cNvPr>
          <p:cNvSpPr>
            <a:spLocks noChangeAspect="1"/>
          </p:cNvSpPr>
          <p:nvPr/>
        </p:nvSpPr>
        <p:spPr>
          <a:xfrm>
            <a:off x="1467410" y="3122413"/>
            <a:ext cx="1755648" cy="1755648"/>
          </a:xfrm>
          <a:prstGeom prst="ellipse">
            <a:avLst/>
          </a:prstGeom>
          <a:solidFill>
            <a:schemeClr val="accent6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API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E763623-07F8-FD41-A159-C414908082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185" y="819766"/>
            <a:ext cx="731520" cy="73152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DAA8A83-3385-F64D-962B-014F313450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902" y="819766"/>
            <a:ext cx="479271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646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1D7CDA59-D2A7-6A44-B692-073166E155C3}"/>
              </a:ext>
            </a:extLst>
          </p:cNvPr>
          <p:cNvSpPr>
            <a:spLocks noChangeAspect="1"/>
          </p:cNvSpPr>
          <p:nvPr/>
        </p:nvSpPr>
        <p:spPr>
          <a:xfrm>
            <a:off x="7602681" y="528477"/>
            <a:ext cx="1759528" cy="1759528"/>
          </a:xfrm>
          <a:prstGeom prst="ellips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External</a:t>
            </a:r>
          </a:p>
          <a:p>
            <a:pPr algn="ctr"/>
            <a:r>
              <a:rPr lang="en-US" sz="2400" b="1" dirty="0"/>
              <a:t>API #1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1EE9A55-1B22-8F45-BBCA-8AC9FB37D77F}"/>
              </a:ext>
            </a:extLst>
          </p:cNvPr>
          <p:cNvSpPr>
            <a:spLocks noChangeAspect="1"/>
          </p:cNvSpPr>
          <p:nvPr/>
        </p:nvSpPr>
        <p:spPr>
          <a:xfrm>
            <a:off x="10072254" y="3496815"/>
            <a:ext cx="1755648" cy="1755648"/>
          </a:xfrm>
          <a:prstGeom prst="ellips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External</a:t>
            </a:r>
          </a:p>
          <a:p>
            <a:pPr algn="ctr"/>
            <a:r>
              <a:rPr lang="en-US" sz="2400" b="1" dirty="0"/>
              <a:t>API #2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333C5F-DA12-CC40-9C48-6F3D7FAD2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11" y="366745"/>
            <a:ext cx="1496291" cy="149629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251C59-D06E-274C-BD6A-3629AEA10BB2}"/>
              </a:ext>
            </a:extLst>
          </p:cNvPr>
          <p:cNvCxnSpPr>
            <a:cxnSpLocks/>
          </p:cNvCxnSpPr>
          <p:nvPr/>
        </p:nvCxnSpPr>
        <p:spPr>
          <a:xfrm>
            <a:off x="2134902" y="2030328"/>
            <a:ext cx="0" cy="1092086"/>
          </a:xfrm>
          <a:prstGeom prst="straightConnector1">
            <a:avLst/>
          </a:prstGeom>
          <a:ln w="635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0F4AD6-0E75-7242-98E1-E23AD7C7363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2965949" y="1408241"/>
            <a:ext cx="4636732" cy="1971281"/>
          </a:xfrm>
          <a:prstGeom prst="straightConnector1">
            <a:avLst/>
          </a:prstGeom>
          <a:ln w="635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89DEAD8-7627-DF49-90A1-2495A8AAB5E4}"/>
              </a:ext>
            </a:extLst>
          </p:cNvPr>
          <p:cNvCxnSpPr>
            <a:cxnSpLocks/>
            <a:stCxn id="5" idx="5"/>
            <a:endCxn id="6" idx="1"/>
          </p:cNvCxnSpPr>
          <p:nvPr/>
        </p:nvCxnSpPr>
        <p:spPr>
          <a:xfrm>
            <a:off x="9104532" y="2030328"/>
            <a:ext cx="1224831" cy="1723596"/>
          </a:xfrm>
          <a:prstGeom prst="straightConnector1">
            <a:avLst/>
          </a:prstGeom>
          <a:ln w="635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&quot;No&quot; Symbol 18">
            <a:extLst>
              <a:ext uri="{FF2B5EF4-FFF2-40B4-BE49-F238E27FC236}">
                <a16:creationId xmlns:a16="http://schemas.microsoft.com/office/drawing/2014/main" id="{18570362-AF17-564A-9E74-5CE37EA98959}"/>
              </a:ext>
            </a:extLst>
          </p:cNvPr>
          <p:cNvSpPr/>
          <p:nvPr/>
        </p:nvSpPr>
        <p:spPr>
          <a:xfrm>
            <a:off x="7558954" y="408557"/>
            <a:ext cx="1930947" cy="1930947"/>
          </a:xfrm>
          <a:prstGeom prst="noSmoking">
            <a:avLst/>
          </a:prstGeom>
          <a:solidFill>
            <a:srgbClr val="FF0000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loud 19">
            <a:extLst>
              <a:ext uri="{FF2B5EF4-FFF2-40B4-BE49-F238E27FC236}">
                <a16:creationId xmlns:a16="http://schemas.microsoft.com/office/drawing/2014/main" id="{26083C03-82DB-0840-88DF-3DE28ED61EDB}"/>
              </a:ext>
            </a:extLst>
          </p:cNvPr>
          <p:cNvSpPr/>
          <p:nvPr/>
        </p:nvSpPr>
        <p:spPr>
          <a:xfrm>
            <a:off x="4576830" y="1781414"/>
            <a:ext cx="1524000" cy="1025237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loud 20">
            <a:extLst>
              <a:ext uri="{FF2B5EF4-FFF2-40B4-BE49-F238E27FC236}">
                <a16:creationId xmlns:a16="http://schemas.microsoft.com/office/drawing/2014/main" id="{2D37AE9F-C048-2D44-995C-118AB3A6A0A6}"/>
              </a:ext>
            </a:extLst>
          </p:cNvPr>
          <p:cNvSpPr/>
          <p:nvPr/>
        </p:nvSpPr>
        <p:spPr>
          <a:xfrm>
            <a:off x="8784895" y="2391004"/>
            <a:ext cx="1524000" cy="1025237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C8A58E0-AEEF-CA43-9E47-C8D79CE08DE1}"/>
              </a:ext>
            </a:extLst>
          </p:cNvPr>
          <p:cNvSpPr>
            <a:spLocks noChangeAspect="1"/>
          </p:cNvSpPr>
          <p:nvPr/>
        </p:nvSpPr>
        <p:spPr>
          <a:xfrm>
            <a:off x="1467410" y="3122413"/>
            <a:ext cx="1755648" cy="1755648"/>
          </a:xfrm>
          <a:prstGeom prst="ellipse">
            <a:avLst/>
          </a:prstGeom>
          <a:solidFill>
            <a:schemeClr val="accent6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API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E763623-07F8-FD41-A159-C414908082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185" y="819766"/>
            <a:ext cx="731520" cy="73152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DAA8A83-3385-F64D-962B-014F313450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902" y="819766"/>
            <a:ext cx="479271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47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D5F3D71-BA18-1E4F-B4A0-16C0DF6AA39A}"/>
              </a:ext>
            </a:extLst>
          </p:cNvPr>
          <p:cNvSpPr/>
          <p:nvPr/>
        </p:nvSpPr>
        <p:spPr>
          <a:xfrm>
            <a:off x="570804" y="2118357"/>
            <a:ext cx="3089564" cy="3118659"/>
          </a:xfrm>
          <a:prstGeom prst="rect">
            <a:avLst/>
          </a:prstGeom>
          <a:solidFill>
            <a:schemeClr val="accent6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algn="ctr"/>
            <a:r>
              <a:rPr lang="en-US" sz="3600" dirty="0"/>
              <a:t>Resiliency 101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9D49B2-CD92-2547-B862-480E251E31D7}"/>
              </a:ext>
            </a:extLst>
          </p:cNvPr>
          <p:cNvSpPr/>
          <p:nvPr/>
        </p:nvSpPr>
        <p:spPr>
          <a:xfrm>
            <a:off x="4544289" y="2118357"/>
            <a:ext cx="3089564" cy="3118659"/>
          </a:xfrm>
          <a:prstGeom prst="rect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algn="ctr"/>
            <a:r>
              <a:rPr lang="en-US" sz="3600" dirty="0"/>
              <a:t>Strategies for Building Resilience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182180-5E01-C648-A9C8-433F78056360}"/>
              </a:ext>
            </a:extLst>
          </p:cNvPr>
          <p:cNvSpPr/>
          <p:nvPr/>
        </p:nvSpPr>
        <p:spPr>
          <a:xfrm>
            <a:off x="8517774" y="2118356"/>
            <a:ext cx="3089564" cy="3118659"/>
          </a:xfrm>
          <a:prstGeom prst="rect">
            <a:avLst/>
          </a:prstGeom>
          <a:solidFill>
            <a:schemeClr val="accent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algn="ctr"/>
            <a:r>
              <a:rPr lang="en-US" sz="3600" dirty="0"/>
              <a:t>.NET Core 2.1 Resiliency Features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8A337511-6551-F546-8BF4-D10DD45AE479}"/>
              </a:ext>
            </a:extLst>
          </p:cNvPr>
          <p:cNvSpPr/>
          <p:nvPr/>
        </p:nvSpPr>
        <p:spPr>
          <a:xfrm>
            <a:off x="5239787" y="947650"/>
            <a:ext cx="1698567" cy="79802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4385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73960" y="2415423"/>
            <a:ext cx="10959543" cy="914864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dirty="0"/>
              <a:t>Transient faults are errors whose cause is expected to be a temporary condition such as temporary service unavailability or network connectivity issues.</a:t>
            </a:r>
            <a:endParaRPr lang="en-US" sz="4000" i="1" dirty="0"/>
          </a:p>
        </p:txBody>
      </p:sp>
    </p:spTree>
    <p:extLst>
      <p:ext uri="{BB962C8B-B14F-4D97-AF65-F5344CB8AC3E}">
        <p14:creationId xmlns:p14="http://schemas.microsoft.com/office/powerpoint/2010/main" val="1774052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3BB7F5-C928-7943-B328-AA8035E5DBBC}"/>
              </a:ext>
            </a:extLst>
          </p:cNvPr>
          <p:cNvSpPr txBox="1"/>
          <p:nvPr/>
        </p:nvSpPr>
        <p:spPr>
          <a:xfrm>
            <a:off x="816442" y="6160957"/>
            <a:ext cx="10479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https://</a:t>
            </a:r>
            <a:r>
              <a:rPr lang="en-US" sz="1400" dirty="0" err="1"/>
              <a:t>medium.com</a:t>
            </a:r>
            <a:r>
              <a:rPr lang="en-US" sz="1400" dirty="0"/>
              <a:t>/</a:t>
            </a:r>
            <a:r>
              <a:rPr lang="en-US" sz="1400" dirty="0" err="1"/>
              <a:t>microhq</a:t>
            </a:r>
            <a:r>
              <a:rPr lang="en-US" sz="1400" dirty="0"/>
              <a:t>/building-resilient-and-fault-tolerant-applications-with-micro-53b454a8e8eb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A1577C3-F2D5-CE49-9B43-63344C49A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82" y="3158837"/>
            <a:ext cx="11093177" cy="748146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i="1" dirty="0"/>
              <a:t>How do I </a:t>
            </a:r>
            <a:r>
              <a:rPr lang="en-US" sz="4000" b="1" i="1" dirty="0"/>
              <a:t>run</a:t>
            </a:r>
            <a:r>
              <a:rPr lang="en-US" sz="4000" i="1" dirty="0"/>
              <a:t> my applications in a </a:t>
            </a:r>
            <a:r>
              <a:rPr lang="en-US" sz="4000" b="1" i="1" dirty="0"/>
              <a:t>scalable</a:t>
            </a:r>
            <a:r>
              <a:rPr lang="en-US" sz="4000" i="1" dirty="0"/>
              <a:t> and </a:t>
            </a:r>
            <a:r>
              <a:rPr lang="en-US" sz="4000" b="1" i="1" dirty="0"/>
              <a:t>fault tolerant</a:t>
            </a:r>
            <a:r>
              <a:rPr lang="en-US" sz="4000" i="1" dirty="0"/>
              <a:t> manner?</a:t>
            </a:r>
          </a:p>
        </p:txBody>
      </p:sp>
    </p:spTree>
    <p:extLst>
      <p:ext uri="{BB962C8B-B14F-4D97-AF65-F5344CB8AC3E}">
        <p14:creationId xmlns:p14="http://schemas.microsoft.com/office/powerpoint/2010/main" val="1739928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6E5712-AF17-4D44-8148-F991ADAB3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84" y="558918"/>
            <a:ext cx="10959543" cy="914864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b="1" i="1" dirty="0"/>
              <a:t>Resiliency</a:t>
            </a:r>
            <a:r>
              <a:rPr lang="en-US" sz="4000" i="1" dirty="0"/>
              <a:t> and </a:t>
            </a:r>
            <a:r>
              <a:rPr lang="en-US" sz="4000" b="1" i="1" dirty="0"/>
              <a:t>Fault Tolerant</a:t>
            </a:r>
            <a:r>
              <a:rPr lang="en-US" sz="4000" i="1" dirty="0"/>
              <a:t> Strategies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6A2839-CD88-5D40-A31B-9373BB2F0C71}"/>
              </a:ext>
            </a:extLst>
          </p:cNvPr>
          <p:cNvSpPr/>
          <p:nvPr/>
        </p:nvSpPr>
        <p:spPr>
          <a:xfrm>
            <a:off x="1648691" y="3699164"/>
            <a:ext cx="2992582" cy="1302327"/>
          </a:xfrm>
          <a:prstGeom prst="rect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Reactive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2C3613-BB92-B44E-A39F-ED98D15F43DE}"/>
              </a:ext>
            </a:extLst>
          </p:cNvPr>
          <p:cNvSpPr/>
          <p:nvPr/>
        </p:nvSpPr>
        <p:spPr>
          <a:xfrm>
            <a:off x="7536873" y="3699164"/>
            <a:ext cx="2992582" cy="1302327"/>
          </a:xfrm>
          <a:prstGeom prst="rect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Proactive</a:t>
            </a:r>
          </a:p>
        </p:txBody>
      </p:sp>
    </p:spTree>
    <p:extLst>
      <p:ext uri="{BB962C8B-B14F-4D97-AF65-F5344CB8AC3E}">
        <p14:creationId xmlns:p14="http://schemas.microsoft.com/office/powerpoint/2010/main" val="1113308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43F709-82ED-AB4C-A6EC-ADD239849AD9}"/>
              </a:ext>
            </a:extLst>
          </p:cNvPr>
          <p:cNvSpPr/>
          <p:nvPr/>
        </p:nvSpPr>
        <p:spPr>
          <a:xfrm>
            <a:off x="4611869" y="1511986"/>
            <a:ext cx="2695301" cy="871433"/>
          </a:xfrm>
          <a:prstGeom prst="rect">
            <a:avLst/>
          </a:prstGeom>
          <a:solidFill>
            <a:schemeClr val="accent6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Make Request</a:t>
            </a:r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43C25D00-E8EF-D348-A537-E15054E9F27C}"/>
              </a:ext>
            </a:extLst>
          </p:cNvPr>
          <p:cNvSpPr/>
          <p:nvPr/>
        </p:nvSpPr>
        <p:spPr>
          <a:xfrm>
            <a:off x="4611870" y="3261547"/>
            <a:ext cx="2695301" cy="1370494"/>
          </a:xfrm>
          <a:prstGeom prst="diamond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OK?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5F8B65-FBF9-4141-B7B1-AC43F3D2FFFD}"/>
              </a:ext>
            </a:extLst>
          </p:cNvPr>
          <p:cNvSpPr/>
          <p:nvPr/>
        </p:nvSpPr>
        <p:spPr>
          <a:xfrm>
            <a:off x="4611870" y="5469278"/>
            <a:ext cx="2695301" cy="871432"/>
          </a:xfrm>
          <a:prstGeom prst="rect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Return Response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54A09F-D5EF-234B-BCCB-38AF0D0B24EC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5959520" y="2383419"/>
            <a:ext cx="1" cy="878128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3B62A2-620E-5443-B11C-0F3671B3C27C}"/>
              </a:ext>
            </a:extLst>
          </p:cNvPr>
          <p:cNvCxnSpPr>
            <a:cxnSpLocks/>
            <a:stCxn id="7" idx="1"/>
            <a:endCxn id="18" idx="3"/>
          </p:cNvCxnSpPr>
          <p:nvPr/>
        </p:nvCxnSpPr>
        <p:spPr>
          <a:xfrm flipH="1">
            <a:off x="3741573" y="3946794"/>
            <a:ext cx="870297" cy="0"/>
          </a:xfrm>
          <a:prstGeom prst="straightConnector1">
            <a:avLst/>
          </a:prstGeom>
          <a:ln w="60325">
            <a:solidFill>
              <a:schemeClr val="tx1"/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iamond 17">
            <a:extLst>
              <a:ext uri="{FF2B5EF4-FFF2-40B4-BE49-F238E27FC236}">
                <a16:creationId xmlns:a16="http://schemas.microsoft.com/office/drawing/2014/main" id="{6B8D41C4-8720-FB40-998B-DE07F638F292}"/>
              </a:ext>
            </a:extLst>
          </p:cNvPr>
          <p:cNvSpPr/>
          <p:nvPr/>
        </p:nvSpPr>
        <p:spPr>
          <a:xfrm>
            <a:off x="1046272" y="3261547"/>
            <a:ext cx="2695301" cy="1370494"/>
          </a:xfrm>
          <a:prstGeom prst="diamond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Retry?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C49EA55B-F745-5444-9F19-F64AD9FC3CA4}"/>
              </a:ext>
            </a:extLst>
          </p:cNvPr>
          <p:cNvCxnSpPr>
            <a:stCxn id="18" idx="2"/>
            <a:endCxn id="10" idx="1"/>
          </p:cNvCxnSpPr>
          <p:nvPr/>
        </p:nvCxnSpPr>
        <p:spPr>
          <a:xfrm rot="16200000" flipH="1">
            <a:off x="2866420" y="4159543"/>
            <a:ext cx="1272953" cy="2217947"/>
          </a:xfrm>
          <a:prstGeom prst="bentConnector2">
            <a:avLst/>
          </a:prstGeom>
          <a:ln w="508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24155218-58A4-CD4A-B9A5-636F12E95DC8}"/>
              </a:ext>
            </a:extLst>
          </p:cNvPr>
          <p:cNvCxnSpPr>
            <a:cxnSpLocks/>
            <a:stCxn id="18" idx="0"/>
            <a:endCxn id="4" idx="1"/>
          </p:cNvCxnSpPr>
          <p:nvPr/>
        </p:nvCxnSpPr>
        <p:spPr>
          <a:xfrm rot="5400000" flipH="1" flipV="1">
            <a:off x="2845974" y="1495652"/>
            <a:ext cx="1313844" cy="2217946"/>
          </a:xfrm>
          <a:prstGeom prst="bentConnector2">
            <a:avLst/>
          </a:prstGeom>
          <a:ln w="508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29752BD-3CE7-AE43-B7D4-803281B1CCA1}"/>
              </a:ext>
            </a:extLst>
          </p:cNvPr>
          <p:cNvSpPr txBox="1"/>
          <p:nvPr/>
        </p:nvSpPr>
        <p:spPr>
          <a:xfrm>
            <a:off x="1534941" y="4815284"/>
            <a:ext cx="85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/>
              <a:t>No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9AB2C8F-74B5-9148-A7C8-61EBD6A04974}"/>
              </a:ext>
            </a:extLst>
          </p:cNvPr>
          <p:cNvSpPr txBox="1"/>
          <p:nvPr/>
        </p:nvSpPr>
        <p:spPr>
          <a:xfrm>
            <a:off x="1534941" y="2457137"/>
            <a:ext cx="85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/>
              <a:t>Yes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DF5E1D3-5BAE-704E-BD28-0FA71E5F1EBC}"/>
              </a:ext>
            </a:extLst>
          </p:cNvPr>
          <p:cNvSpPr txBox="1"/>
          <p:nvPr/>
        </p:nvSpPr>
        <p:spPr>
          <a:xfrm>
            <a:off x="3906982" y="3360849"/>
            <a:ext cx="85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DA69136D-993A-2049-B96B-65C7DC7D2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84" y="558918"/>
            <a:ext cx="10959543" cy="914864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b="1" i="1" dirty="0"/>
              <a:t>Retry</a:t>
            </a:r>
            <a:r>
              <a:rPr lang="en-US" sz="4000" i="1" dirty="0"/>
              <a:t> Strategy</a:t>
            </a:r>
          </a:p>
        </p:txBody>
      </p:sp>
    </p:spTree>
    <p:extLst>
      <p:ext uri="{BB962C8B-B14F-4D97-AF65-F5344CB8AC3E}">
        <p14:creationId xmlns:p14="http://schemas.microsoft.com/office/powerpoint/2010/main" val="20819612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43F709-82ED-AB4C-A6EC-ADD239849AD9}"/>
              </a:ext>
            </a:extLst>
          </p:cNvPr>
          <p:cNvSpPr/>
          <p:nvPr/>
        </p:nvSpPr>
        <p:spPr>
          <a:xfrm>
            <a:off x="4611871" y="1508755"/>
            <a:ext cx="2695301" cy="871433"/>
          </a:xfrm>
          <a:prstGeom prst="rect">
            <a:avLst/>
          </a:prstGeom>
          <a:solidFill>
            <a:schemeClr val="accent6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Make Request</a:t>
            </a:r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43C25D00-E8EF-D348-A537-E15054E9F27C}"/>
              </a:ext>
            </a:extLst>
          </p:cNvPr>
          <p:cNvSpPr/>
          <p:nvPr/>
        </p:nvSpPr>
        <p:spPr>
          <a:xfrm>
            <a:off x="4611870" y="3299496"/>
            <a:ext cx="2695301" cy="1370494"/>
          </a:xfrm>
          <a:prstGeom prst="diamond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OK?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5F8B65-FBF9-4141-B7B1-AC43F3D2FFFD}"/>
              </a:ext>
            </a:extLst>
          </p:cNvPr>
          <p:cNvSpPr/>
          <p:nvPr/>
        </p:nvSpPr>
        <p:spPr>
          <a:xfrm>
            <a:off x="4611870" y="5469278"/>
            <a:ext cx="2695301" cy="871432"/>
          </a:xfrm>
          <a:prstGeom prst="rect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Return Response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54A09F-D5EF-234B-BCCB-38AF0D0B24EC}"/>
              </a:ext>
            </a:extLst>
          </p:cNvPr>
          <p:cNvCxnSpPr>
            <a:stCxn id="4" idx="2"/>
            <a:endCxn id="7" idx="0"/>
          </p:cNvCxnSpPr>
          <p:nvPr/>
        </p:nvCxnSpPr>
        <p:spPr>
          <a:xfrm flipH="1">
            <a:off x="5959521" y="2380188"/>
            <a:ext cx="1" cy="919308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3B62A2-620E-5443-B11C-0F3671B3C27C}"/>
              </a:ext>
            </a:extLst>
          </p:cNvPr>
          <p:cNvCxnSpPr>
            <a:cxnSpLocks/>
            <a:stCxn id="7" idx="1"/>
            <a:endCxn id="18" idx="3"/>
          </p:cNvCxnSpPr>
          <p:nvPr/>
        </p:nvCxnSpPr>
        <p:spPr>
          <a:xfrm flipH="1">
            <a:off x="3741574" y="3984743"/>
            <a:ext cx="870296" cy="0"/>
          </a:xfrm>
          <a:prstGeom prst="straightConnector1">
            <a:avLst/>
          </a:prstGeom>
          <a:ln w="60325">
            <a:solidFill>
              <a:schemeClr val="tx1"/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iamond 17">
            <a:extLst>
              <a:ext uri="{FF2B5EF4-FFF2-40B4-BE49-F238E27FC236}">
                <a16:creationId xmlns:a16="http://schemas.microsoft.com/office/drawing/2014/main" id="{6B8D41C4-8720-FB40-998B-DE07F638F292}"/>
              </a:ext>
            </a:extLst>
          </p:cNvPr>
          <p:cNvSpPr/>
          <p:nvPr/>
        </p:nvSpPr>
        <p:spPr>
          <a:xfrm>
            <a:off x="1046273" y="3299496"/>
            <a:ext cx="2695301" cy="1370494"/>
          </a:xfrm>
          <a:prstGeom prst="diamond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Retry?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C49EA55B-F745-5444-9F19-F64AD9FC3CA4}"/>
              </a:ext>
            </a:extLst>
          </p:cNvPr>
          <p:cNvCxnSpPr>
            <a:stCxn id="18" idx="2"/>
            <a:endCxn id="10" idx="1"/>
          </p:cNvCxnSpPr>
          <p:nvPr/>
        </p:nvCxnSpPr>
        <p:spPr>
          <a:xfrm rot="16200000" flipH="1">
            <a:off x="2885395" y="4178519"/>
            <a:ext cx="1235004" cy="2217946"/>
          </a:xfrm>
          <a:prstGeom prst="bentConnector2">
            <a:avLst/>
          </a:prstGeom>
          <a:ln w="508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29752BD-3CE7-AE43-B7D4-803281B1CCA1}"/>
              </a:ext>
            </a:extLst>
          </p:cNvPr>
          <p:cNvSpPr txBox="1"/>
          <p:nvPr/>
        </p:nvSpPr>
        <p:spPr>
          <a:xfrm>
            <a:off x="1534941" y="4930188"/>
            <a:ext cx="85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/>
              <a:t>No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9AB2C8F-74B5-9148-A7C8-61EBD6A04974}"/>
              </a:ext>
            </a:extLst>
          </p:cNvPr>
          <p:cNvSpPr txBox="1"/>
          <p:nvPr/>
        </p:nvSpPr>
        <p:spPr>
          <a:xfrm>
            <a:off x="1534941" y="2707732"/>
            <a:ext cx="85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/>
              <a:t>Yes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DF5E1D3-5BAE-704E-BD28-0FA71E5F1EBC}"/>
              </a:ext>
            </a:extLst>
          </p:cNvPr>
          <p:cNvSpPr txBox="1"/>
          <p:nvPr/>
        </p:nvSpPr>
        <p:spPr>
          <a:xfrm>
            <a:off x="3865418" y="3411287"/>
            <a:ext cx="85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0E84EA-AED4-FF48-BF7E-A9E34277FDF9}"/>
              </a:ext>
            </a:extLst>
          </p:cNvPr>
          <p:cNvSpPr/>
          <p:nvPr/>
        </p:nvSpPr>
        <p:spPr>
          <a:xfrm>
            <a:off x="1046273" y="1508755"/>
            <a:ext cx="2695301" cy="871432"/>
          </a:xfrm>
          <a:prstGeom prst="rect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Wait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8C1F1ED-BE9B-E84B-A626-33D4D884A494}"/>
              </a:ext>
            </a:extLst>
          </p:cNvPr>
          <p:cNvCxnSpPr>
            <a:cxnSpLocks/>
            <a:stCxn id="18" idx="0"/>
            <a:endCxn id="16" idx="2"/>
          </p:cNvCxnSpPr>
          <p:nvPr/>
        </p:nvCxnSpPr>
        <p:spPr>
          <a:xfrm flipV="1">
            <a:off x="2393924" y="2380187"/>
            <a:ext cx="0" cy="919309"/>
          </a:xfrm>
          <a:prstGeom prst="straightConnector1">
            <a:avLst/>
          </a:prstGeom>
          <a:ln w="60325">
            <a:solidFill>
              <a:schemeClr val="tx1"/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A910571-1D2E-724E-BC96-7676702A7E85}"/>
              </a:ext>
            </a:extLst>
          </p:cNvPr>
          <p:cNvCxnSpPr>
            <a:cxnSpLocks/>
            <a:stCxn id="16" idx="3"/>
            <a:endCxn id="4" idx="1"/>
          </p:cNvCxnSpPr>
          <p:nvPr/>
        </p:nvCxnSpPr>
        <p:spPr>
          <a:xfrm>
            <a:off x="3741574" y="1944471"/>
            <a:ext cx="870297" cy="1"/>
          </a:xfrm>
          <a:prstGeom prst="straightConnector1">
            <a:avLst/>
          </a:prstGeom>
          <a:ln w="60325">
            <a:solidFill>
              <a:schemeClr val="tx1"/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3F14BCF-D739-A446-90E8-17BEC1551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84" y="558918"/>
            <a:ext cx="10959543" cy="914864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b="1" i="1" dirty="0"/>
              <a:t>Wait </a:t>
            </a:r>
            <a:r>
              <a:rPr lang="en-US" sz="4000" i="1" dirty="0"/>
              <a:t>and</a:t>
            </a:r>
            <a:r>
              <a:rPr lang="en-US" sz="4000" b="1" i="1" dirty="0"/>
              <a:t> Retry</a:t>
            </a:r>
            <a:r>
              <a:rPr lang="en-US" sz="4000" i="1" dirty="0"/>
              <a:t> Strategy</a:t>
            </a:r>
          </a:p>
        </p:txBody>
      </p:sp>
    </p:spTree>
    <p:extLst>
      <p:ext uri="{BB962C8B-B14F-4D97-AF65-F5344CB8AC3E}">
        <p14:creationId xmlns:p14="http://schemas.microsoft.com/office/powerpoint/2010/main" val="36980097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43F709-82ED-AB4C-A6EC-ADD239849AD9}"/>
              </a:ext>
            </a:extLst>
          </p:cNvPr>
          <p:cNvSpPr/>
          <p:nvPr/>
        </p:nvSpPr>
        <p:spPr>
          <a:xfrm>
            <a:off x="4611871" y="1508755"/>
            <a:ext cx="2695301" cy="871433"/>
          </a:xfrm>
          <a:prstGeom prst="rect">
            <a:avLst/>
          </a:prstGeom>
          <a:solidFill>
            <a:schemeClr val="accent6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Make Request</a:t>
            </a:r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43C25D00-E8EF-D348-A537-E15054E9F27C}"/>
              </a:ext>
            </a:extLst>
          </p:cNvPr>
          <p:cNvSpPr/>
          <p:nvPr/>
        </p:nvSpPr>
        <p:spPr>
          <a:xfrm>
            <a:off x="4611870" y="3299496"/>
            <a:ext cx="2695301" cy="1370494"/>
          </a:xfrm>
          <a:prstGeom prst="diamond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Slow?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5F8B65-FBF9-4141-B7B1-AC43F3D2FFFD}"/>
              </a:ext>
            </a:extLst>
          </p:cNvPr>
          <p:cNvSpPr/>
          <p:nvPr/>
        </p:nvSpPr>
        <p:spPr>
          <a:xfrm>
            <a:off x="4611870" y="5469278"/>
            <a:ext cx="2695301" cy="871432"/>
          </a:xfrm>
          <a:prstGeom prst="rect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Return Response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54A09F-D5EF-234B-BCCB-38AF0D0B24EC}"/>
              </a:ext>
            </a:extLst>
          </p:cNvPr>
          <p:cNvCxnSpPr>
            <a:stCxn id="4" idx="2"/>
            <a:endCxn id="7" idx="0"/>
          </p:cNvCxnSpPr>
          <p:nvPr/>
        </p:nvCxnSpPr>
        <p:spPr>
          <a:xfrm flipH="1">
            <a:off x="5959521" y="2380188"/>
            <a:ext cx="1" cy="919308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3B62A2-620E-5443-B11C-0F3671B3C27C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3741574" y="3984743"/>
            <a:ext cx="870296" cy="0"/>
          </a:xfrm>
          <a:prstGeom prst="straightConnector1">
            <a:avLst/>
          </a:prstGeom>
          <a:ln w="60325">
            <a:solidFill>
              <a:schemeClr val="tx1"/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C49EA55B-F745-5444-9F19-F64AD9FC3CA4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5559876" y="5069634"/>
            <a:ext cx="799290" cy="1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29752BD-3CE7-AE43-B7D4-803281B1CCA1}"/>
              </a:ext>
            </a:extLst>
          </p:cNvPr>
          <p:cNvSpPr txBox="1"/>
          <p:nvPr/>
        </p:nvSpPr>
        <p:spPr>
          <a:xfrm>
            <a:off x="5712494" y="4776783"/>
            <a:ext cx="85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/>
              <a:t>No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DF5E1D3-5BAE-704E-BD28-0FA71E5F1EBC}"/>
              </a:ext>
            </a:extLst>
          </p:cNvPr>
          <p:cNvSpPr txBox="1"/>
          <p:nvPr/>
        </p:nvSpPr>
        <p:spPr>
          <a:xfrm>
            <a:off x="3865418" y="3411287"/>
            <a:ext cx="85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Yes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0E84EA-AED4-FF48-BF7E-A9E34277FDF9}"/>
              </a:ext>
            </a:extLst>
          </p:cNvPr>
          <p:cNvSpPr/>
          <p:nvPr/>
        </p:nvSpPr>
        <p:spPr>
          <a:xfrm>
            <a:off x="1046273" y="3531915"/>
            <a:ext cx="2695301" cy="871432"/>
          </a:xfrm>
          <a:prstGeom prst="rect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Fail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3F14BCF-D739-A446-90E8-17BEC1551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84" y="558918"/>
            <a:ext cx="10959543" cy="914864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b="1" i="1" dirty="0"/>
              <a:t>Timeout</a:t>
            </a:r>
            <a:r>
              <a:rPr lang="en-US" sz="4000" i="1" dirty="0"/>
              <a:t> Strategy</a:t>
            </a:r>
          </a:p>
        </p:txBody>
      </p:sp>
    </p:spTree>
    <p:extLst>
      <p:ext uri="{BB962C8B-B14F-4D97-AF65-F5344CB8AC3E}">
        <p14:creationId xmlns:p14="http://schemas.microsoft.com/office/powerpoint/2010/main" val="2243897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43F709-82ED-AB4C-A6EC-ADD239849AD9}"/>
              </a:ext>
            </a:extLst>
          </p:cNvPr>
          <p:cNvSpPr/>
          <p:nvPr/>
        </p:nvSpPr>
        <p:spPr>
          <a:xfrm>
            <a:off x="721188" y="3068614"/>
            <a:ext cx="2695301" cy="871433"/>
          </a:xfrm>
          <a:prstGeom prst="rect">
            <a:avLst/>
          </a:prstGeom>
          <a:solidFill>
            <a:schemeClr val="accent6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Make Request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54A09F-D5EF-234B-BCCB-38AF0D0B24E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416489" y="3504331"/>
            <a:ext cx="545911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3F14BCF-D739-A446-90E8-17BEC1551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84" y="558918"/>
            <a:ext cx="10959543" cy="914864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b="1" i="1" dirty="0"/>
              <a:t>Circuit Breaker </a:t>
            </a:r>
            <a:r>
              <a:rPr lang="en-US" sz="4000" i="1" dirty="0"/>
              <a:t>Strategy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123A39E1-6F16-284D-A73B-101FB0763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906" y="1830883"/>
            <a:ext cx="4271724" cy="4218327"/>
          </a:xfrm>
          <a:prstGeom prst="rect">
            <a:avLst/>
          </a:prstGeom>
          <a:ln w="41275">
            <a:noFill/>
          </a:ln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445DCED8-C0CE-5845-A27A-D634E0A01F66}"/>
              </a:ext>
            </a:extLst>
          </p:cNvPr>
          <p:cNvSpPr/>
          <p:nvPr/>
        </p:nvSpPr>
        <p:spPr>
          <a:xfrm>
            <a:off x="8789126" y="3068614"/>
            <a:ext cx="2695301" cy="871432"/>
          </a:xfrm>
          <a:prstGeom prst="rect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Return Response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B248D7C-05B1-C14E-AD36-D975D40EE494}"/>
              </a:ext>
            </a:extLst>
          </p:cNvPr>
          <p:cNvCxnSpPr>
            <a:cxnSpLocks/>
          </p:cNvCxnSpPr>
          <p:nvPr/>
        </p:nvCxnSpPr>
        <p:spPr>
          <a:xfrm>
            <a:off x="8243215" y="3504330"/>
            <a:ext cx="545911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9859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43F709-82ED-AB4C-A6EC-ADD239849AD9}"/>
              </a:ext>
            </a:extLst>
          </p:cNvPr>
          <p:cNvSpPr/>
          <p:nvPr/>
        </p:nvSpPr>
        <p:spPr>
          <a:xfrm>
            <a:off x="4611871" y="1508755"/>
            <a:ext cx="2695301" cy="871433"/>
          </a:xfrm>
          <a:prstGeom prst="rect">
            <a:avLst/>
          </a:prstGeom>
          <a:solidFill>
            <a:schemeClr val="accent6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Make Request</a:t>
            </a:r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43C25D00-E8EF-D348-A537-E15054E9F27C}"/>
              </a:ext>
            </a:extLst>
          </p:cNvPr>
          <p:cNvSpPr/>
          <p:nvPr/>
        </p:nvSpPr>
        <p:spPr>
          <a:xfrm>
            <a:off x="4611870" y="3299496"/>
            <a:ext cx="2695301" cy="1370494"/>
          </a:xfrm>
          <a:prstGeom prst="diamond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OK?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5F8B65-FBF9-4141-B7B1-AC43F3D2FFFD}"/>
              </a:ext>
            </a:extLst>
          </p:cNvPr>
          <p:cNvSpPr/>
          <p:nvPr/>
        </p:nvSpPr>
        <p:spPr>
          <a:xfrm>
            <a:off x="4605520" y="5469307"/>
            <a:ext cx="2695301" cy="871432"/>
          </a:xfrm>
          <a:prstGeom prst="rect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Return Response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54A09F-D5EF-234B-BCCB-38AF0D0B24EC}"/>
              </a:ext>
            </a:extLst>
          </p:cNvPr>
          <p:cNvCxnSpPr>
            <a:stCxn id="4" idx="2"/>
            <a:endCxn id="7" idx="0"/>
          </p:cNvCxnSpPr>
          <p:nvPr/>
        </p:nvCxnSpPr>
        <p:spPr>
          <a:xfrm flipH="1">
            <a:off x="5959521" y="2380188"/>
            <a:ext cx="1" cy="919308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3B62A2-620E-5443-B11C-0F3671B3C27C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3741574" y="3984743"/>
            <a:ext cx="870296" cy="0"/>
          </a:xfrm>
          <a:prstGeom prst="straightConnector1">
            <a:avLst/>
          </a:prstGeom>
          <a:ln w="60325">
            <a:solidFill>
              <a:schemeClr val="tx1"/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C49EA55B-F745-5444-9F19-F64AD9FC3CA4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rot="5400000">
            <a:off x="5556688" y="5066473"/>
            <a:ext cx="799317" cy="6350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9AB2C8F-74B5-9148-A7C8-61EBD6A04974}"/>
              </a:ext>
            </a:extLst>
          </p:cNvPr>
          <p:cNvSpPr txBox="1"/>
          <p:nvPr/>
        </p:nvSpPr>
        <p:spPr>
          <a:xfrm>
            <a:off x="6004655" y="4842046"/>
            <a:ext cx="85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DF5E1D3-5BAE-704E-BD28-0FA71E5F1EBC}"/>
              </a:ext>
            </a:extLst>
          </p:cNvPr>
          <p:cNvSpPr txBox="1"/>
          <p:nvPr/>
        </p:nvSpPr>
        <p:spPr>
          <a:xfrm>
            <a:off x="3865418" y="3411287"/>
            <a:ext cx="85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0E84EA-AED4-FF48-BF7E-A9E34277FDF9}"/>
              </a:ext>
            </a:extLst>
          </p:cNvPr>
          <p:cNvSpPr/>
          <p:nvPr/>
        </p:nvSpPr>
        <p:spPr>
          <a:xfrm>
            <a:off x="1046273" y="3512970"/>
            <a:ext cx="2695301" cy="871432"/>
          </a:xfrm>
          <a:prstGeom prst="rect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Return Custom Response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3F14BCF-D739-A446-90E8-17BEC1551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84" y="558918"/>
            <a:ext cx="10959543" cy="914864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b="1" i="1" dirty="0"/>
              <a:t>Fallback</a:t>
            </a:r>
            <a:r>
              <a:rPr lang="en-US" sz="4000" i="1" dirty="0"/>
              <a:t> Strategy</a:t>
            </a:r>
          </a:p>
        </p:txBody>
      </p:sp>
    </p:spTree>
    <p:extLst>
      <p:ext uri="{BB962C8B-B14F-4D97-AF65-F5344CB8AC3E}">
        <p14:creationId xmlns:p14="http://schemas.microsoft.com/office/powerpoint/2010/main" val="16238728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D1051C-2FAE-3841-8F9E-986AE10A5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883" y="577610"/>
            <a:ext cx="8582527" cy="5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0789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156FAF-E0F1-3844-97E7-99A7A259F004}"/>
              </a:ext>
            </a:extLst>
          </p:cNvPr>
          <p:cNvSpPr/>
          <p:nvPr/>
        </p:nvSpPr>
        <p:spPr>
          <a:xfrm>
            <a:off x="570804" y="2118357"/>
            <a:ext cx="3089564" cy="3118659"/>
          </a:xfrm>
          <a:prstGeom prst="rect">
            <a:avLst/>
          </a:prstGeom>
          <a:solidFill>
            <a:schemeClr val="accent6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algn="ctr"/>
            <a:r>
              <a:rPr lang="en-US" sz="3600" dirty="0"/>
              <a:t>Resiliency 101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4792AA-C839-D94B-AC5E-FD3C0B99AF8B}"/>
              </a:ext>
            </a:extLst>
          </p:cNvPr>
          <p:cNvSpPr/>
          <p:nvPr/>
        </p:nvSpPr>
        <p:spPr>
          <a:xfrm>
            <a:off x="4544289" y="2118357"/>
            <a:ext cx="3089564" cy="3118659"/>
          </a:xfrm>
          <a:prstGeom prst="rect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algn="ctr"/>
            <a:r>
              <a:rPr lang="en-US" sz="3600" dirty="0"/>
              <a:t>Strategies for Building Resilience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722A2C-8065-9B4D-9091-0E052BD439DA}"/>
              </a:ext>
            </a:extLst>
          </p:cNvPr>
          <p:cNvSpPr/>
          <p:nvPr/>
        </p:nvSpPr>
        <p:spPr>
          <a:xfrm>
            <a:off x="8517774" y="2118356"/>
            <a:ext cx="3089564" cy="3118659"/>
          </a:xfrm>
          <a:prstGeom prst="rect">
            <a:avLst/>
          </a:prstGeom>
          <a:solidFill>
            <a:schemeClr val="accent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algn="ctr"/>
            <a:r>
              <a:rPr lang="en-US" sz="3600" dirty="0"/>
              <a:t>.NET Core 2.1 Resiliency Features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71A962B6-B405-6746-B062-32B90349D7DB}"/>
              </a:ext>
            </a:extLst>
          </p:cNvPr>
          <p:cNvSpPr/>
          <p:nvPr/>
        </p:nvSpPr>
        <p:spPr>
          <a:xfrm>
            <a:off x="9213272" y="1064029"/>
            <a:ext cx="1698567" cy="79802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319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AC86A6-C2B4-5742-87F6-A3DEBB3EE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97" y="639326"/>
            <a:ext cx="10901401" cy="51918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F9814C-96EC-EE4D-B0BD-BCEBE15681FB}"/>
              </a:ext>
            </a:extLst>
          </p:cNvPr>
          <p:cNvSpPr txBox="1"/>
          <p:nvPr/>
        </p:nvSpPr>
        <p:spPr>
          <a:xfrm>
            <a:off x="816442" y="6160957"/>
            <a:ext cx="10479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https://</a:t>
            </a:r>
            <a:r>
              <a:rPr lang="en-US" sz="1400" dirty="0" err="1"/>
              <a:t>blogs.msdn.microsoft.com</a:t>
            </a:r>
            <a:r>
              <a:rPr lang="en-US" sz="1400" dirty="0"/>
              <a:t>/</a:t>
            </a:r>
            <a:r>
              <a:rPr lang="en-US" sz="1400" dirty="0" err="1"/>
              <a:t>dotnet</a:t>
            </a:r>
            <a:r>
              <a:rPr lang="en-US" sz="1400" dirty="0"/>
              <a:t>/2018/05/30/announcing-net-core-2-1/</a:t>
            </a:r>
          </a:p>
        </p:txBody>
      </p:sp>
    </p:spTree>
    <p:extLst>
      <p:ext uri="{BB962C8B-B14F-4D97-AF65-F5344CB8AC3E}">
        <p14:creationId xmlns:p14="http://schemas.microsoft.com/office/powerpoint/2010/main" val="5482591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FADF0A-F216-E54E-8476-AA2E1330E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28" y="719527"/>
            <a:ext cx="10774552" cy="52544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04764A-B1FE-2547-AE4F-BA5B8E6F0888}"/>
              </a:ext>
            </a:extLst>
          </p:cNvPr>
          <p:cNvSpPr txBox="1"/>
          <p:nvPr/>
        </p:nvSpPr>
        <p:spPr>
          <a:xfrm>
            <a:off x="816442" y="6160957"/>
            <a:ext cx="10479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https://</a:t>
            </a:r>
            <a:r>
              <a:rPr lang="en-US" sz="1400" dirty="0" err="1"/>
              <a:t>blogs.msdn.microsoft.com</a:t>
            </a:r>
            <a:r>
              <a:rPr lang="en-US" sz="1400" dirty="0"/>
              <a:t>/</a:t>
            </a:r>
            <a:r>
              <a:rPr lang="en-US" sz="1400" dirty="0" err="1"/>
              <a:t>dotnet</a:t>
            </a:r>
            <a:r>
              <a:rPr lang="en-US" sz="1400" dirty="0"/>
              <a:t>/2018/06/20/net-core-2-0-will-reach-end-of-life-on-september-1-2018/</a:t>
            </a:r>
          </a:p>
        </p:txBody>
      </p:sp>
    </p:spTree>
    <p:extLst>
      <p:ext uri="{BB962C8B-B14F-4D97-AF65-F5344CB8AC3E}">
        <p14:creationId xmlns:p14="http://schemas.microsoft.com/office/powerpoint/2010/main" val="1224805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3BB7F5-C928-7943-B328-AA8035E5DBBC}"/>
              </a:ext>
            </a:extLst>
          </p:cNvPr>
          <p:cNvSpPr txBox="1"/>
          <p:nvPr/>
        </p:nvSpPr>
        <p:spPr>
          <a:xfrm>
            <a:off x="816442" y="6160957"/>
            <a:ext cx="10479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https://</a:t>
            </a:r>
            <a:r>
              <a:rPr lang="en-US" sz="1400" dirty="0" err="1"/>
              <a:t>medium.com</a:t>
            </a:r>
            <a:r>
              <a:rPr lang="en-US" sz="1400" dirty="0"/>
              <a:t>/</a:t>
            </a:r>
            <a:r>
              <a:rPr lang="en-US" sz="1400" dirty="0" err="1"/>
              <a:t>microhq</a:t>
            </a:r>
            <a:r>
              <a:rPr lang="en-US" sz="1400" dirty="0"/>
              <a:t>/building-resilient-and-fault-tolerant-applications-with-micro-53b454a8e8eb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A1577C3-F2D5-CE49-9B43-63344C49A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82" y="3158837"/>
            <a:ext cx="11093177" cy="7481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i="1" dirty="0"/>
              <a:t>How do I actually </a:t>
            </a:r>
            <a:r>
              <a:rPr lang="en-US" sz="4000" b="1" i="1" dirty="0"/>
              <a:t>write</a:t>
            </a:r>
            <a:r>
              <a:rPr lang="en-US" sz="4000" i="1" dirty="0"/>
              <a:t> applications in a </a:t>
            </a:r>
            <a:r>
              <a:rPr lang="en-US" sz="4000" b="1" i="1" dirty="0"/>
              <a:t>scalable</a:t>
            </a:r>
            <a:r>
              <a:rPr lang="en-US" sz="4000" i="1" dirty="0"/>
              <a:t> and </a:t>
            </a:r>
            <a:r>
              <a:rPr lang="en-US" sz="4000" b="1" i="1" dirty="0"/>
              <a:t>fault tolerant </a:t>
            </a:r>
            <a:r>
              <a:rPr lang="en-US" sz="4000" i="1" dirty="0"/>
              <a:t>manner?</a:t>
            </a:r>
          </a:p>
        </p:txBody>
      </p:sp>
    </p:spTree>
    <p:extLst>
      <p:ext uri="{BB962C8B-B14F-4D97-AF65-F5344CB8AC3E}">
        <p14:creationId xmlns:p14="http://schemas.microsoft.com/office/powerpoint/2010/main" val="1337702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566A12-A498-E545-A965-445F9D1A0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369" y="2036678"/>
            <a:ext cx="6807841" cy="285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8734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45CE06-8668-B345-8D7A-30AD79666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911"/>
            <a:ext cx="12192000" cy="581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039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E411BD-2BDE-0749-B96B-36FE6874A2BE}"/>
              </a:ext>
            </a:extLst>
          </p:cNvPr>
          <p:cNvSpPr txBox="1"/>
          <p:nvPr/>
        </p:nvSpPr>
        <p:spPr>
          <a:xfrm>
            <a:off x="731889" y="405535"/>
            <a:ext cx="1064833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C:\code\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testapp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dotnet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run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Compiling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testapp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for .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NETCoreApp,Version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=v2.1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Compilation succeeded.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 Warning(s)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 Error(s)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 elapsed 00:00:01.2501667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Starting connections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OK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OK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OK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OK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OK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OK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OK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OK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OK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OK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Connections done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3C6F81-B051-A246-9C8B-28F7C1128DB6}"/>
              </a:ext>
            </a:extLst>
          </p:cNvPr>
          <p:cNvSpPr txBox="1"/>
          <p:nvPr/>
        </p:nvSpPr>
        <p:spPr>
          <a:xfrm>
            <a:off x="816442" y="6160957"/>
            <a:ext cx="10479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https://</a:t>
            </a:r>
            <a:r>
              <a:rPr lang="en-US" sz="1400" dirty="0" err="1"/>
              <a:t>aspnetmonsters.com</a:t>
            </a:r>
            <a:r>
              <a:rPr lang="en-US" sz="1400" dirty="0"/>
              <a:t>/2016/08/2016-08-27-httpclientwrong/</a:t>
            </a:r>
          </a:p>
        </p:txBody>
      </p:sp>
    </p:spTree>
    <p:extLst>
      <p:ext uri="{BB962C8B-B14F-4D97-AF65-F5344CB8AC3E}">
        <p14:creationId xmlns:p14="http://schemas.microsoft.com/office/powerpoint/2010/main" val="29386173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E411BD-2BDE-0749-B96B-36FE6874A2BE}"/>
              </a:ext>
            </a:extLst>
          </p:cNvPr>
          <p:cNvSpPr txBox="1"/>
          <p:nvPr/>
        </p:nvSpPr>
        <p:spPr>
          <a:xfrm>
            <a:off x="929148" y="1047135"/>
            <a:ext cx="1020588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C:\code\socket&gt;NETSTAT.EXE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...  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Proto  Local Address          Foreign Address         State 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TCP    10.211.55.6:12050      waws-prod-bay-017:http  TIME_WAIT 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TCP    10.211.55.6:12051      waws-prod-bay-017:http  TIME_WAIT 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TCP    10.211.55.6:12053      waws-prod-bay-017:http  TIME_WAIT 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TCP    10.211.55.6:12054      waws-prod-bay-017:http  TIME_WAIT 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TCP    10.211.55.6:12055      waws-prod-bay-017:http  TIME_WAIT 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TCP    10.211.55.6:12056      waws-prod-bay-017:http  TIME_WAIT 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TCP    10.211.55.6:12057      waws-prod-bay-017:http  TIME_WAIT 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TCP    10.211.55.6:12058      waws-prod-bay-017:http  TIME_WAIT 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TCP    10.211.55.6:12059      waws-prod-bay-017:http  TIME_WAIT 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TCP    10.211.55.6:12060      waws-prod-bay-017:http  TIME_WAIT 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TCP    10.211.55.6:12061      waws-prod-bay-017:http  TIME_WAIT 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TCP    10.211.55.6:12062      waws-prod-bay-017:http  TIME_WAIT 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47AB6F-3853-2540-9262-EEC8D15CD2ED}"/>
              </a:ext>
            </a:extLst>
          </p:cNvPr>
          <p:cNvSpPr txBox="1"/>
          <p:nvPr/>
        </p:nvSpPr>
        <p:spPr>
          <a:xfrm>
            <a:off x="816442" y="6160957"/>
            <a:ext cx="10479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https://</a:t>
            </a:r>
            <a:r>
              <a:rPr lang="en-US" sz="1400" dirty="0" err="1"/>
              <a:t>aspnetmonsters.com</a:t>
            </a:r>
            <a:r>
              <a:rPr lang="en-US" sz="1400" dirty="0"/>
              <a:t>/2016/08/2016-08-27-httpclientwrong/</a:t>
            </a:r>
          </a:p>
        </p:txBody>
      </p:sp>
    </p:spTree>
    <p:extLst>
      <p:ext uri="{BB962C8B-B14F-4D97-AF65-F5344CB8AC3E}">
        <p14:creationId xmlns:p14="http://schemas.microsoft.com/office/powerpoint/2010/main" val="27708510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79D2AD-1169-F84C-93B7-E1EE016D4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167582"/>
              </p:ext>
            </p:extLst>
          </p:nvPr>
        </p:nvGraphicFramePr>
        <p:xfrm>
          <a:off x="581891" y="2708203"/>
          <a:ext cx="11069782" cy="1554480"/>
        </p:xfrm>
        <a:graphic>
          <a:graphicData uri="http://schemas.openxmlformats.org/drawingml/2006/table">
            <a:tbl>
              <a:tblPr/>
              <a:tblGrid>
                <a:gridCol w="11069782">
                  <a:extLst>
                    <a:ext uri="{9D8B030D-6E8A-4147-A177-3AD203B41FA5}">
                      <a16:colId xmlns:a16="http://schemas.microsoft.com/office/drawing/2014/main" val="7903504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Unable to connect to the remote server</a:t>
                      </a:r>
                      <a:b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System.Net.Sockets.SocketException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Only one usage of each socket address (protocol/network address/port) is normally permitted.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4182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48AC91F-F1F6-1646-B3C0-27861D6A8958}"/>
              </a:ext>
            </a:extLst>
          </p:cNvPr>
          <p:cNvSpPr txBox="1"/>
          <p:nvPr/>
        </p:nvSpPr>
        <p:spPr>
          <a:xfrm>
            <a:off x="816442" y="6160957"/>
            <a:ext cx="10479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https://</a:t>
            </a:r>
            <a:r>
              <a:rPr lang="en-US" sz="1400" dirty="0" err="1"/>
              <a:t>aspnetmonsters.com</a:t>
            </a:r>
            <a:r>
              <a:rPr lang="en-US" sz="1400" dirty="0"/>
              <a:t>/2016/08/2016-08-27-httpclientwrong/</a:t>
            </a:r>
          </a:p>
        </p:txBody>
      </p:sp>
    </p:spTree>
    <p:extLst>
      <p:ext uri="{BB962C8B-B14F-4D97-AF65-F5344CB8AC3E}">
        <p14:creationId xmlns:p14="http://schemas.microsoft.com/office/powerpoint/2010/main" val="39923304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82D9817-9E77-E24A-89CE-8314D1CD5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7303"/>
            <a:ext cx="12192000" cy="560339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AEE0590-333D-AF4D-B333-7DE4CC6D41EB}"/>
              </a:ext>
            </a:extLst>
          </p:cNvPr>
          <p:cNvCxnSpPr>
            <a:cxnSpLocks/>
          </p:cNvCxnSpPr>
          <p:nvPr/>
        </p:nvCxnSpPr>
        <p:spPr>
          <a:xfrm flipH="1">
            <a:off x="6347012" y="1272652"/>
            <a:ext cx="2796990" cy="101677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3637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E411BD-2BDE-0749-B96B-36FE6874A2BE}"/>
              </a:ext>
            </a:extLst>
          </p:cNvPr>
          <p:cNvSpPr txBox="1"/>
          <p:nvPr/>
        </p:nvSpPr>
        <p:spPr>
          <a:xfrm>
            <a:off x="731889" y="405535"/>
            <a:ext cx="1064833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C:\code\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testapp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dotnet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run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Compiling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testapp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for .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NETCoreApp,Version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=v2.1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Compilation succeeded.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 Warning(s)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 Error(s)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 elapsed 00:00:01.2501667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Starting connections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OK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OK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OK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OK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OK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OK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OK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OK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OK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OK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Connections done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3C6F81-B051-A246-9C8B-28F7C1128DB6}"/>
              </a:ext>
            </a:extLst>
          </p:cNvPr>
          <p:cNvSpPr txBox="1"/>
          <p:nvPr/>
        </p:nvSpPr>
        <p:spPr>
          <a:xfrm>
            <a:off x="816442" y="6160957"/>
            <a:ext cx="10479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https://</a:t>
            </a:r>
            <a:r>
              <a:rPr lang="en-US" sz="1400" dirty="0" err="1"/>
              <a:t>aspnetmonsters.com</a:t>
            </a:r>
            <a:r>
              <a:rPr lang="en-US" sz="1400" dirty="0"/>
              <a:t>/2016/08/2016-08-27-httpclientwrong/</a:t>
            </a:r>
          </a:p>
        </p:txBody>
      </p:sp>
    </p:spTree>
    <p:extLst>
      <p:ext uri="{BB962C8B-B14F-4D97-AF65-F5344CB8AC3E}">
        <p14:creationId xmlns:p14="http://schemas.microsoft.com/office/powerpoint/2010/main" val="25566908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E411BD-2BDE-0749-B96B-36FE6874A2BE}"/>
              </a:ext>
            </a:extLst>
          </p:cNvPr>
          <p:cNvSpPr txBox="1"/>
          <p:nvPr/>
        </p:nvSpPr>
        <p:spPr>
          <a:xfrm>
            <a:off x="929148" y="1047135"/>
            <a:ext cx="102058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C:\code\socket&gt;NETSTAT.EXE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...  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Proto  Local Address          Foreign Address         State 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TCP    10.211.55.6:12050      waws-prod-bay-017:http  TIME_WAIT 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47AB6F-3853-2540-9262-EEC8D15CD2ED}"/>
              </a:ext>
            </a:extLst>
          </p:cNvPr>
          <p:cNvSpPr txBox="1"/>
          <p:nvPr/>
        </p:nvSpPr>
        <p:spPr>
          <a:xfrm>
            <a:off x="816442" y="6160957"/>
            <a:ext cx="10479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https://</a:t>
            </a:r>
            <a:r>
              <a:rPr lang="en-US" sz="1400" dirty="0" err="1"/>
              <a:t>aspnetmonsters.com</a:t>
            </a:r>
            <a:r>
              <a:rPr lang="en-US" sz="1400" dirty="0"/>
              <a:t>/2016/08/2016-08-27-httpclientwrong/</a:t>
            </a:r>
          </a:p>
        </p:txBody>
      </p:sp>
    </p:spTree>
    <p:extLst>
      <p:ext uri="{BB962C8B-B14F-4D97-AF65-F5344CB8AC3E}">
        <p14:creationId xmlns:p14="http://schemas.microsoft.com/office/powerpoint/2010/main" val="30812024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35E5BD-D9DB-B846-AFF1-3B8C52400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342" y="933041"/>
            <a:ext cx="7907911" cy="44943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A9D55A-DB8B-9D42-ABAA-03A70CB4BA9A}"/>
              </a:ext>
            </a:extLst>
          </p:cNvPr>
          <p:cNvSpPr txBox="1"/>
          <p:nvPr/>
        </p:nvSpPr>
        <p:spPr>
          <a:xfrm>
            <a:off x="816442" y="6160957"/>
            <a:ext cx="10479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https://</a:t>
            </a:r>
            <a:r>
              <a:rPr lang="en-US" sz="1400" dirty="0" err="1"/>
              <a:t>aspnetmonsters.com</a:t>
            </a:r>
            <a:r>
              <a:rPr lang="en-US" sz="1400" dirty="0"/>
              <a:t>/2016/08/2016-08-27-httpclientwrong/</a:t>
            </a:r>
          </a:p>
        </p:txBody>
      </p:sp>
    </p:spTree>
    <p:extLst>
      <p:ext uri="{BB962C8B-B14F-4D97-AF65-F5344CB8AC3E}">
        <p14:creationId xmlns:p14="http://schemas.microsoft.com/office/powerpoint/2010/main" val="26661514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28C2D4-1833-FB47-A43F-9B6BD4C4A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82" y="3054927"/>
            <a:ext cx="11093177" cy="748146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b="1" i="1" dirty="0" err="1"/>
              <a:t>HttpClient</a:t>
            </a:r>
            <a:r>
              <a:rPr lang="en-US" sz="4000" i="1" dirty="0"/>
              <a:t> is very important in building </a:t>
            </a:r>
            <a:r>
              <a:rPr lang="en-US" sz="4000" b="1" i="1" dirty="0"/>
              <a:t>resilient</a:t>
            </a:r>
            <a:r>
              <a:rPr lang="en-US" sz="4000" i="1" dirty="0"/>
              <a:t> applications in </a:t>
            </a:r>
            <a:r>
              <a:rPr lang="en-US" sz="4000" b="1" i="1" dirty="0"/>
              <a:t>.NET Core 2.1</a:t>
            </a:r>
            <a:r>
              <a:rPr lang="en-US" sz="4000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5648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B4A4BC-6FF6-4F45-9FF2-34130B415995}"/>
              </a:ext>
            </a:extLst>
          </p:cNvPr>
          <p:cNvSpPr/>
          <p:nvPr/>
        </p:nvSpPr>
        <p:spPr>
          <a:xfrm>
            <a:off x="570804" y="2118357"/>
            <a:ext cx="3089564" cy="3118659"/>
          </a:xfrm>
          <a:prstGeom prst="rect">
            <a:avLst/>
          </a:prstGeom>
          <a:solidFill>
            <a:schemeClr val="accent6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algn="ctr"/>
            <a:r>
              <a:rPr lang="en-US" sz="3600" dirty="0"/>
              <a:t>Resiliency 101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BBBF4A-ED82-B049-92ED-7394B124E1F1}"/>
              </a:ext>
            </a:extLst>
          </p:cNvPr>
          <p:cNvSpPr/>
          <p:nvPr/>
        </p:nvSpPr>
        <p:spPr>
          <a:xfrm>
            <a:off x="4544289" y="2118357"/>
            <a:ext cx="3089564" cy="3118659"/>
          </a:xfrm>
          <a:prstGeom prst="rect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algn="ctr"/>
            <a:r>
              <a:rPr lang="en-US" sz="3600" dirty="0"/>
              <a:t>Strategies for Building Resilience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A61AB1-6CCB-684E-A479-F25C89E9AB97}"/>
              </a:ext>
            </a:extLst>
          </p:cNvPr>
          <p:cNvSpPr/>
          <p:nvPr/>
        </p:nvSpPr>
        <p:spPr>
          <a:xfrm>
            <a:off x="8517774" y="2118356"/>
            <a:ext cx="3089564" cy="3118659"/>
          </a:xfrm>
          <a:prstGeom prst="rect">
            <a:avLst/>
          </a:prstGeom>
          <a:solidFill>
            <a:schemeClr val="accent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algn="ctr"/>
            <a:r>
              <a:rPr lang="en-US" sz="3600" dirty="0"/>
              <a:t>.NET Core 2.1 Resiliency Features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0878941-ACAD-8843-A76B-1F3BDE7A6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84" y="558918"/>
            <a:ext cx="10959543" cy="914864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b="1" i="1" dirty="0"/>
              <a:t>Overview</a:t>
            </a:r>
            <a:endParaRPr lang="en-US" sz="4000" i="1" dirty="0"/>
          </a:p>
        </p:txBody>
      </p:sp>
    </p:spTree>
    <p:extLst>
      <p:ext uri="{BB962C8B-B14F-4D97-AF65-F5344CB8AC3E}">
        <p14:creationId xmlns:p14="http://schemas.microsoft.com/office/powerpoint/2010/main" val="24125846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3D5D649-2F84-B346-B85D-1EB068DD9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2336"/>
            <a:ext cx="12192000" cy="50933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B23A50-2169-4548-8248-EA5B0A536F34}"/>
              </a:ext>
            </a:extLst>
          </p:cNvPr>
          <p:cNvSpPr txBox="1"/>
          <p:nvPr/>
        </p:nvSpPr>
        <p:spPr>
          <a:xfrm>
            <a:off x="816442" y="6160957"/>
            <a:ext cx="10479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https://</a:t>
            </a:r>
            <a:r>
              <a:rPr lang="en-US" sz="1400" dirty="0" err="1"/>
              <a:t>www.stevejgordon.co.uk</a:t>
            </a:r>
            <a:r>
              <a:rPr lang="en-US" sz="1400" dirty="0"/>
              <a:t>/introduction-to-</a:t>
            </a:r>
            <a:r>
              <a:rPr lang="en-US" sz="1400" dirty="0" err="1"/>
              <a:t>httpclientfactory</a:t>
            </a:r>
            <a:r>
              <a:rPr lang="en-US" sz="1400" dirty="0"/>
              <a:t>-</a:t>
            </a:r>
            <a:r>
              <a:rPr lang="en-US" sz="1400" dirty="0" err="1"/>
              <a:t>aspnetcore</a:t>
            </a:r>
            <a:endParaRPr lang="en-US" sz="14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03D8463-04F5-BA40-8A4F-E9D35D1838F5}"/>
              </a:ext>
            </a:extLst>
          </p:cNvPr>
          <p:cNvCxnSpPr>
            <a:cxnSpLocks/>
          </p:cNvCxnSpPr>
          <p:nvPr/>
        </p:nvCxnSpPr>
        <p:spPr>
          <a:xfrm flipH="1">
            <a:off x="5757402" y="4216656"/>
            <a:ext cx="2300749" cy="53094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4515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3EA221-24A0-F548-A12B-04AD94122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9509"/>
            <a:ext cx="12192000" cy="33989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C9D9B9-ADB0-4446-89A5-2F59E59D8BCC}"/>
              </a:ext>
            </a:extLst>
          </p:cNvPr>
          <p:cNvSpPr txBox="1"/>
          <p:nvPr/>
        </p:nvSpPr>
        <p:spPr>
          <a:xfrm>
            <a:off x="816442" y="6160957"/>
            <a:ext cx="10479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https://</a:t>
            </a:r>
            <a:r>
              <a:rPr lang="en-US" sz="1400" dirty="0" err="1"/>
              <a:t>www.stevejgordon.co.uk</a:t>
            </a:r>
            <a:r>
              <a:rPr lang="en-US" sz="1400" dirty="0"/>
              <a:t>/introduction-to-</a:t>
            </a:r>
            <a:r>
              <a:rPr lang="en-US" sz="1400" dirty="0" err="1"/>
              <a:t>httpclientfactory</a:t>
            </a:r>
            <a:r>
              <a:rPr lang="en-US" sz="1400" dirty="0"/>
              <a:t>-</a:t>
            </a:r>
            <a:r>
              <a:rPr lang="en-US" sz="1400" dirty="0" err="1"/>
              <a:t>aspnetcore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591660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E7749D-4DCE-DF4F-B76A-F834F0D32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9709"/>
            <a:ext cx="12192000" cy="53585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957502-F922-7148-A511-4B2EBB89893C}"/>
              </a:ext>
            </a:extLst>
          </p:cNvPr>
          <p:cNvSpPr txBox="1"/>
          <p:nvPr/>
        </p:nvSpPr>
        <p:spPr>
          <a:xfrm>
            <a:off x="816442" y="6160957"/>
            <a:ext cx="10479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https://</a:t>
            </a:r>
            <a:r>
              <a:rPr lang="en-US" sz="1400" dirty="0" err="1"/>
              <a:t>www.stevejgordon.co.uk</a:t>
            </a:r>
            <a:r>
              <a:rPr lang="en-US" sz="1400" dirty="0"/>
              <a:t>/</a:t>
            </a:r>
            <a:r>
              <a:rPr lang="en-US" sz="1400" dirty="0" err="1"/>
              <a:t>httpclientfactory</a:t>
            </a:r>
            <a:r>
              <a:rPr lang="en-US" sz="1400" dirty="0"/>
              <a:t>-named-typed-clients-</a:t>
            </a:r>
            <a:r>
              <a:rPr lang="en-US" sz="1400" dirty="0" err="1"/>
              <a:t>aspnetcore</a:t>
            </a:r>
            <a:endParaRPr lang="en-US" sz="14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3904EEA-14B9-C742-8E1C-C32E97D1E48B}"/>
              </a:ext>
            </a:extLst>
          </p:cNvPr>
          <p:cNvCxnSpPr>
            <a:cxnSpLocks/>
          </p:cNvCxnSpPr>
          <p:nvPr/>
        </p:nvCxnSpPr>
        <p:spPr>
          <a:xfrm flipH="1">
            <a:off x="6900401" y="3988056"/>
            <a:ext cx="2300749" cy="53094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857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614C48-5D13-FE4E-855E-4A6092C17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4988"/>
            <a:ext cx="12192000" cy="5628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1C2058-701C-3E45-872D-BBDB6B6D1683}"/>
              </a:ext>
            </a:extLst>
          </p:cNvPr>
          <p:cNvSpPr txBox="1"/>
          <p:nvPr/>
        </p:nvSpPr>
        <p:spPr>
          <a:xfrm>
            <a:off x="816442" y="6160957"/>
            <a:ext cx="10479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https://</a:t>
            </a:r>
            <a:r>
              <a:rPr lang="en-US" sz="1400" dirty="0" err="1"/>
              <a:t>www.stevejgordon.co.uk</a:t>
            </a:r>
            <a:r>
              <a:rPr lang="en-US" sz="1400" dirty="0"/>
              <a:t>/</a:t>
            </a:r>
            <a:r>
              <a:rPr lang="en-US" sz="1400" dirty="0" err="1"/>
              <a:t>httpclientfactory</a:t>
            </a:r>
            <a:r>
              <a:rPr lang="en-US" sz="1400" dirty="0"/>
              <a:t>-named-typed-clients-</a:t>
            </a:r>
            <a:r>
              <a:rPr lang="en-US" sz="1400" dirty="0" err="1"/>
              <a:t>aspnetcore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053567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FFBB0B-DE68-FB4C-9F6A-88AC6A408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50334"/>
            <a:ext cx="12192000" cy="21573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6B16BC-B0EE-ED42-A7E1-5EAFB0573B8D}"/>
              </a:ext>
            </a:extLst>
          </p:cNvPr>
          <p:cNvSpPr txBox="1"/>
          <p:nvPr/>
        </p:nvSpPr>
        <p:spPr>
          <a:xfrm>
            <a:off x="816442" y="6160957"/>
            <a:ext cx="10479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https://</a:t>
            </a:r>
            <a:r>
              <a:rPr lang="en-US" sz="1400" dirty="0" err="1"/>
              <a:t>www.stevejgordon.co.uk</a:t>
            </a:r>
            <a:r>
              <a:rPr lang="en-US" sz="1400" dirty="0"/>
              <a:t>/</a:t>
            </a:r>
            <a:r>
              <a:rPr lang="en-US" sz="1400" dirty="0" err="1"/>
              <a:t>httpclientfactory</a:t>
            </a:r>
            <a:r>
              <a:rPr lang="en-US" sz="1400" dirty="0"/>
              <a:t>-named-typed-clients-</a:t>
            </a:r>
            <a:r>
              <a:rPr lang="en-US" sz="1400" dirty="0" err="1"/>
              <a:t>aspnetcore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706411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7CD0EE-E331-0D4E-9103-5A52D428F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3060"/>
            <a:ext cx="12192000" cy="48718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C25F9E-A965-BF46-BAD8-CEA286638D71}"/>
              </a:ext>
            </a:extLst>
          </p:cNvPr>
          <p:cNvSpPr txBox="1"/>
          <p:nvPr/>
        </p:nvSpPr>
        <p:spPr>
          <a:xfrm>
            <a:off x="816442" y="6160957"/>
            <a:ext cx="10479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https://</a:t>
            </a:r>
            <a:r>
              <a:rPr lang="en-US" sz="1400" dirty="0" err="1"/>
              <a:t>www.stevejgordon.co.uk</a:t>
            </a:r>
            <a:r>
              <a:rPr lang="en-US" sz="1400" dirty="0"/>
              <a:t>/</a:t>
            </a:r>
            <a:r>
              <a:rPr lang="en-US" sz="1400" dirty="0" err="1"/>
              <a:t>httpclientfactory</a:t>
            </a:r>
            <a:r>
              <a:rPr lang="en-US" sz="1400" dirty="0"/>
              <a:t>-named-typed-clients-</a:t>
            </a:r>
            <a:r>
              <a:rPr lang="en-US" sz="1400" dirty="0" err="1"/>
              <a:t>aspnetcore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058942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09C01DA-386D-3349-9FE2-275076338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82" y="3054927"/>
            <a:ext cx="11093177" cy="748146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i="1" dirty="0"/>
              <a:t>New </a:t>
            </a:r>
            <a:r>
              <a:rPr lang="en-US" sz="4000" b="1" i="1" dirty="0" err="1"/>
              <a:t>HttpClient</a:t>
            </a:r>
            <a:r>
              <a:rPr lang="en-US" sz="4000" i="1" dirty="0"/>
              <a:t> support is awesome, but what about building </a:t>
            </a:r>
            <a:r>
              <a:rPr lang="en-US" sz="4000" b="1" i="1" dirty="0"/>
              <a:t>resiliency</a:t>
            </a:r>
            <a:r>
              <a:rPr lang="en-US" sz="4000" i="1" dirty="0"/>
              <a:t> in our applications?</a:t>
            </a:r>
          </a:p>
        </p:txBody>
      </p:sp>
    </p:spTree>
    <p:extLst>
      <p:ext uri="{BB962C8B-B14F-4D97-AF65-F5344CB8AC3E}">
        <p14:creationId xmlns:p14="http://schemas.microsoft.com/office/powerpoint/2010/main" val="31768845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671715-7497-5C4E-A2A8-599578CF6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400" y="180340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720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7F4106-A57F-3549-9B52-D69731779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107" y="508294"/>
            <a:ext cx="3228976" cy="32289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255448-285E-BC42-9A98-752115157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387" y="4027736"/>
            <a:ext cx="8177212" cy="195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366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B40BAB-ECAF-E848-8144-4BEBA092C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5608"/>
            <a:ext cx="12192000" cy="11933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FC335F-086B-F044-8C3C-8E155824D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0969"/>
            <a:ext cx="12192000" cy="23768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D7CDE4-4A3B-F642-8941-CCC79E328A6F}"/>
              </a:ext>
            </a:extLst>
          </p:cNvPr>
          <p:cNvSpPr txBox="1"/>
          <p:nvPr/>
        </p:nvSpPr>
        <p:spPr>
          <a:xfrm>
            <a:off x="816442" y="6160957"/>
            <a:ext cx="10479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https://</a:t>
            </a:r>
            <a:r>
              <a:rPr lang="en-US" sz="1400" dirty="0" err="1"/>
              <a:t>www.stevejgordon.co.uk</a:t>
            </a:r>
            <a:r>
              <a:rPr lang="en-US" sz="1400" dirty="0"/>
              <a:t>/</a:t>
            </a:r>
            <a:r>
              <a:rPr lang="en-US" sz="1400" dirty="0" err="1"/>
              <a:t>httpclientfactory</a:t>
            </a:r>
            <a:r>
              <a:rPr lang="en-US" sz="1400" dirty="0"/>
              <a:t>-using-</a:t>
            </a:r>
            <a:r>
              <a:rPr lang="en-US" sz="1400" dirty="0" err="1"/>
              <a:t>polly</a:t>
            </a:r>
            <a:r>
              <a:rPr lang="en-US" sz="1400" dirty="0"/>
              <a:t>-for-transient-fault-handling</a:t>
            </a:r>
          </a:p>
        </p:txBody>
      </p:sp>
    </p:spTree>
    <p:extLst>
      <p:ext uri="{BB962C8B-B14F-4D97-AF65-F5344CB8AC3E}">
        <p14:creationId xmlns:p14="http://schemas.microsoft.com/office/powerpoint/2010/main" val="4035479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FDAD10C-50DB-A746-810F-F2DFB0E0BFB6}"/>
              </a:ext>
            </a:extLst>
          </p:cNvPr>
          <p:cNvSpPr/>
          <p:nvPr/>
        </p:nvSpPr>
        <p:spPr>
          <a:xfrm>
            <a:off x="570804" y="2118357"/>
            <a:ext cx="3089564" cy="3118659"/>
          </a:xfrm>
          <a:prstGeom prst="rect">
            <a:avLst/>
          </a:prstGeom>
          <a:solidFill>
            <a:schemeClr val="accent6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algn="ctr"/>
            <a:r>
              <a:rPr lang="en-US" sz="3600" dirty="0"/>
              <a:t>Resiliency 101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4EE3CD-073D-9642-B01B-264099994857}"/>
              </a:ext>
            </a:extLst>
          </p:cNvPr>
          <p:cNvSpPr/>
          <p:nvPr/>
        </p:nvSpPr>
        <p:spPr>
          <a:xfrm>
            <a:off x="4544289" y="2118357"/>
            <a:ext cx="3089564" cy="3118659"/>
          </a:xfrm>
          <a:prstGeom prst="rect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algn="ctr"/>
            <a:r>
              <a:rPr lang="en-US" sz="3600" dirty="0"/>
              <a:t>Strategies for Building Resilience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003975-2ADF-B64D-AC87-42EA4DF9CA8C}"/>
              </a:ext>
            </a:extLst>
          </p:cNvPr>
          <p:cNvSpPr/>
          <p:nvPr/>
        </p:nvSpPr>
        <p:spPr>
          <a:xfrm>
            <a:off x="8517774" y="2118356"/>
            <a:ext cx="3089564" cy="3118659"/>
          </a:xfrm>
          <a:prstGeom prst="rect">
            <a:avLst/>
          </a:prstGeom>
          <a:solidFill>
            <a:schemeClr val="accent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algn="ctr"/>
            <a:r>
              <a:rPr lang="en-US" sz="3600" dirty="0"/>
              <a:t>.NET Core 2.1 Resiliency Features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16D25DF9-FEBB-264B-BAA5-CAD05E5328C4}"/>
              </a:ext>
            </a:extLst>
          </p:cNvPr>
          <p:cNvSpPr/>
          <p:nvPr/>
        </p:nvSpPr>
        <p:spPr>
          <a:xfrm>
            <a:off x="1266302" y="764771"/>
            <a:ext cx="1698567" cy="79802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699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6E2EED-8537-2E47-8405-86FAD927E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6457"/>
            <a:ext cx="12192000" cy="2645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C22053-4FAF-284F-96CF-365C9C3023AB}"/>
              </a:ext>
            </a:extLst>
          </p:cNvPr>
          <p:cNvSpPr txBox="1"/>
          <p:nvPr/>
        </p:nvSpPr>
        <p:spPr>
          <a:xfrm>
            <a:off x="816442" y="6160957"/>
            <a:ext cx="10479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https://</a:t>
            </a:r>
            <a:r>
              <a:rPr lang="en-US" sz="1400" dirty="0" err="1"/>
              <a:t>www.stevejgordon.co.uk</a:t>
            </a:r>
            <a:r>
              <a:rPr lang="en-US" sz="1400" dirty="0"/>
              <a:t>/</a:t>
            </a:r>
            <a:r>
              <a:rPr lang="en-US" sz="1400" dirty="0" err="1"/>
              <a:t>httpclientfactory</a:t>
            </a:r>
            <a:r>
              <a:rPr lang="en-US" sz="1400" dirty="0"/>
              <a:t>-using-</a:t>
            </a:r>
            <a:r>
              <a:rPr lang="en-US" sz="1400" dirty="0" err="1"/>
              <a:t>polly</a:t>
            </a:r>
            <a:r>
              <a:rPr lang="en-US" sz="1400" dirty="0"/>
              <a:t>-for-transient-fault-handling</a:t>
            </a:r>
          </a:p>
        </p:txBody>
      </p:sp>
    </p:spTree>
    <p:extLst>
      <p:ext uri="{BB962C8B-B14F-4D97-AF65-F5344CB8AC3E}">
        <p14:creationId xmlns:p14="http://schemas.microsoft.com/office/powerpoint/2010/main" val="1961860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D30B02-AA8E-F643-BE57-36361E979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6457"/>
            <a:ext cx="12192000" cy="2645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062B70-D8D8-A640-9B73-085740D42A06}"/>
              </a:ext>
            </a:extLst>
          </p:cNvPr>
          <p:cNvSpPr txBox="1"/>
          <p:nvPr/>
        </p:nvSpPr>
        <p:spPr>
          <a:xfrm>
            <a:off x="816442" y="6160957"/>
            <a:ext cx="10479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https://</a:t>
            </a:r>
            <a:r>
              <a:rPr lang="en-US" sz="1400" dirty="0" err="1"/>
              <a:t>www.stevejgordon.co.uk</a:t>
            </a:r>
            <a:r>
              <a:rPr lang="en-US" sz="1400" dirty="0"/>
              <a:t>/</a:t>
            </a:r>
            <a:r>
              <a:rPr lang="en-US" sz="1400" dirty="0" err="1"/>
              <a:t>httpclientfactory</a:t>
            </a:r>
            <a:r>
              <a:rPr lang="en-US" sz="1400" dirty="0"/>
              <a:t>-using-</a:t>
            </a:r>
            <a:r>
              <a:rPr lang="en-US" sz="1400" dirty="0" err="1"/>
              <a:t>polly</a:t>
            </a:r>
            <a:r>
              <a:rPr lang="en-US" sz="1400" dirty="0"/>
              <a:t>-for-transient-fault-handling</a:t>
            </a:r>
          </a:p>
        </p:txBody>
      </p:sp>
    </p:spTree>
    <p:extLst>
      <p:ext uri="{BB962C8B-B14F-4D97-AF65-F5344CB8AC3E}">
        <p14:creationId xmlns:p14="http://schemas.microsoft.com/office/powerpoint/2010/main" val="4914915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15C356-48DE-3944-9571-E04559A80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6046"/>
            <a:ext cx="12192000" cy="16625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806306-384F-0B4B-B287-D458EE3C83F5}"/>
              </a:ext>
            </a:extLst>
          </p:cNvPr>
          <p:cNvSpPr txBox="1"/>
          <p:nvPr/>
        </p:nvSpPr>
        <p:spPr>
          <a:xfrm>
            <a:off x="816442" y="6160957"/>
            <a:ext cx="10479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https://</a:t>
            </a:r>
            <a:r>
              <a:rPr lang="en-US" sz="1400" dirty="0" err="1"/>
              <a:t>hackernoon.com</a:t>
            </a:r>
            <a:r>
              <a:rPr lang="en-US" sz="1400" dirty="0"/>
              <a:t>/azure-sql-transient-errors-7625ad6e0a06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85142D-C4F4-0A41-B4FA-53D14F435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56921"/>
            <a:ext cx="12192000" cy="260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040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09C01DA-386D-3349-9FE2-275076338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82" y="3054927"/>
            <a:ext cx="11093177" cy="748146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i="1" dirty="0"/>
              <a:t>There is more to </a:t>
            </a:r>
            <a:r>
              <a:rPr lang="en-US" sz="4000" b="1" i="1" dirty="0"/>
              <a:t>Polly</a:t>
            </a:r>
            <a:r>
              <a:rPr lang="en-US" sz="4000" i="1" dirty="0"/>
              <a:t> than just providing </a:t>
            </a:r>
            <a:r>
              <a:rPr lang="en-US" sz="4000" b="1" i="1" dirty="0" err="1"/>
              <a:t>HttpClient</a:t>
            </a:r>
            <a:r>
              <a:rPr lang="en-US" sz="4000" i="1" dirty="0"/>
              <a:t> support.</a:t>
            </a:r>
          </a:p>
        </p:txBody>
      </p:sp>
    </p:spTree>
    <p:extLst>
      <p:ext uri="{BB962C8B-B14F-4D97-AF65-F5344CB8AC3E}">
        <p14:creationId xmlns:p14="http://schemas.microsoft.com/office/powerpoint/2010/main" val="25900047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BF20E9-3DCD-B145-B253-F4E99DB80233}"/>
              </a:ext>
            </a:extLst>
          </p:cNvPr>
          <p:cNvSpPr txBox="1"/>
          <p:nvPr/>
        </p:nvSpPr>
        <p:spPr>
          <a:xfrm>
            <a:off x="816442" y="6160957"/>
            <a:ext cx="10479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https://</a:t>
            </a:r>
            <a:r>
              <a:rPr lang="en-US" sz="1400" dirty="0" err="1"/>
              <a:t>hackernoon.com</a:t>
            </a:r>
            <a:r>
              <a:rPr lang="en-US" sz="1400" dirty="0"/>
              <a:t>/azure-sql-transient-errors-7625ad6e0a06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6184DB-FA7C-324E-B3D7-3A8A459F3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4911"/>
            <a:ext cx="12192000" cy="260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9260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96135D-A8C9-6846-AEED-EA98016AF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9970"/>
            <a:ext cx="12192000" cy="33777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451733-21A1-D148-ABEA-BC1D2C8EC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78891"/>
            <a:ext cx="12192000" cy="239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822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1D7CDA59-D2A7-6A44-B692-073166E155C3}"/>
              </a:ext>
            </a:extLst>
          </p:cNvPr>
          <p:cNvSpPr>
            <a:spLocks noChangeAspect="1"/>
          </p:cNvSpPr>
          <p:nvPr/>
        </p:nvSpPr>
        <p:spPr>
          <a:xfrm>
            <a:off x="7602681" y="528477"/>
            <a:ext cx="1759528" cy="1759528"/>
          </a:xfrm>
          <a:prstGeom prst="ellips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External</a:t>
            </a:r>
          </a:p>
          <a:p>
            <a:pPr algn="ctr"/>
            <a:r>
              <a:rPr lang="en-US" sz="2400" b="1" dirty="0"/>
              <a:t>API #1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1EE9A55-1B22-8F45-BBCA-8AC9FB37D77F}"/>
              </a:ext>
            </a:extLst>
          </p:cNvPr>
          <p:cNvSpPr>
            <a:spLocks noChangeAspect="1"/>
          </p:cNvSpPr>
          <p:nvPr/>
        </p:nvSpPr>
        <p:spPr>
          <a:xfrm>
            <a:off x="10072254" y="3496815"/>
            <a:ext cx="1755648" cy="1755648"/>
          </a:xfrm>
          <a:prstGeom prst="ellips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External</a:t>
            </a:r>
          </a:p>
          <a:p>
            <a:pPr algn="ctr"/>
            <a:r>
              <a:rPr lang="en-US" sz="2400" b="1" dirty="0"/>
              <a:t>API #2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333C5F-DA12-CC40-9C48-6F3D7FAD2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11" y="366745"/>
            <a:ext cx="1496291" cy="149629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251C59-D06E-274C-BD6A-3629AEA10BB2}"/>
              </a:ext>
            </a:extLst>
          </p:cNvPr>
          <p:cNvCxnSpPr>
            <a:cxnSpLocks/>
          </p:cNvCxnSpPr>
          <p:nvPr/>
        </p:nvCxnSpPr>
        <p:spPr>
          <a:xfrm>
            <a:off x="2134902" y="2030328"/>
            <a:ext cx="0" cy="1092086"/>
          </a:xfrm>
          <a:prstGeom prst="straightConnector1">
            <a:avLst/>
          </a:prstGeom>
          <a:ln w="635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0F4AD6-0E75-7242-98E1-E23AD7C7363C}"/>
              </a:ext>
            </a:extLst>
          </p:cNvPr>
          <p:cNvCxnSpPr>
            <a:cxnSpLocks/>
            <a:stCxn id="4" idx="7"/>
            <a:endCxn id="5" idx="2"/>
          </p:cNvCxnSpPr>
          <p:nvPr/>
        </p:nvCxnSpPr>
        <p:spPr>
          <a:xfrm flipV="1">
            <a:off x="2965949" y="1408241"/>
            <a:ext cx="4636732" cy="1971281"/>
          </a:xfrm>
          <a:prstGeom prst="straightConnector1">
            <a:avLst/>
          </a:prstGeom>
          <a:ln w="635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89DEAD8-7627-DF49-90A1-2495A8AAB5E4}"/>
              </a:ext>
            </a:extLst>
          </p:cNvPr>
          <p:cNvCxnSpPr>
            <a:cxnSpLocks/>
            <a:stCxn id="5" idx="5"/>
            <a:endCxn id="6" idx="1"/>
          </p:cNvCxnSpPr>
          <p:nvPr/>
        </p:nvCxnSpPr>
        <p:spPr>
          <a:xfrm>
            <a:off x="9104532" y="2030328"/>
            <a:ext cx="1224831" cy="1723596"/>
          </a:xfrm>
          <a:prstGeom prst="straightConnector1">
            <a:avLst/>
          </a:prstGeom>
          <a:ln w="635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loud 19">
            <a:extLst>
              <a:ext uri="{FF2B5EF4-FFF2-40B4-BE49-F238E27FC236}">
                <a16:creationId xmlns:a16="http://schemas.microsoft.com/office/drawing/2014/main" id="{26083C03-82DB-0840-88DF-3DE28ED61EDB}"/>
              </a:ext>
            </a:extLst>
          </p:cNvPr>
          <p:cNvSpPr/>
          <p:nvPr/>
        </p:nvSpPr>
        <p:spPr>
          <a:xfrm>
            <a:off x="4576830" y="1781414"/>
            <a:ext cx="1524000" cy="1025237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loud 20">
            <a:extLst>
              <a:ext uri="{FF2B5EF4-FFF2-40B4-BE49-F238E27FC236}">
                <a16:creationId xmlns:a16="http://schemas.microsoft.com/office/drawing/2014/main" id="{2D37AE9F-C048-2D44-995C-118AB3A6A0A6}"/>
              </a:ext>
            </a:extLst>
          </p:cNvPr>
          <p:cNvSpPr/>
          <p:nvPr/>
        </p:nvSpPr>
        <p:spPr>
          <a:xfrm>
            <a:off x="8784895" y="2391004"/>
            <a:ext cx="1524000" cy="1025237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C8A58E0-AEEF-CA43-9E47-C8D79CE08DE1}"/>
              </a:ext>
            </a:extLst>
          </p:cNvPr>
          <p:cNvSpPr>
            <a:spLocks noChangeAspect="1"/>
          </p:cNvSpPr>
          <p:nvPr/>
        </p:nvSpPr>
        <p:spPr>
          <a:xfrm>
            <a:off x="1467410" y="3122413"/>
            <a:ext cx="1755648" cy="1755648"/>
          </a:xfrm>
          <a:prstGeom prst="ellipse">
            <a:avLst/>
          </a:prstGeom>
          <a:solidFill>
            <a:schemeClr val="accent6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API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E763623-07F8-FD41-A159-C414908082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185" y="819766"/>
            <a:ext cx="731520" cy="73152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DAA8A83-3385-F64D-962B-014F313450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902" y="819766"/>
            <a:ext cx="479271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7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289050"/>
            <a:ext cx="76200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5848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AAD74E-0736-8E42-BCE4-3A2F8C286412}"/>
              </a:ext>
            </a:extLst>
          </p:cNvPr>
          <p:cNvSpPr txBox="1"/>
          <p:nvPr/>
        </p:nvSpPr>
        <p:spPr>
          <a:xfrm>
            <a:off x="657225" y="500063"/>
            <a:ext cx="80152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Polly</a:t>
            </a:r>
          </a:p>
          <a:p>
            <a:r>
              <a:rPr lang="en-US" sz="1600" dirty="0"/>
              <a:t>A .NET resilience and transient-fault-handling library</a:t>
            </a:r>
          </a:p>
          <a:p>
            <a:r>
              <a:rPr lang="en-US" sz="1600" i="1" dirty="0"/>
              <a:t>https://</a:t>
            </a:r>
            <a:r>
              <a:rPr lang="en-US" sz="1600" i="1" dirty="0" err="1"/>
              <a:t>github.com</a:t>
            </a:r>
            <a:r>
              <a:rPr lang="en-US" sz="1600" i="1" dirty="0"/>
              <a:t>/App-</a:t>
            </a:r>
            <a:r>
              <a:rPr lang="en-US" sz="1600" i="1" dirty="0" err="1"/>
              <a:t>vNext</a:t>
            </a:r>
            <a:r>
              <a:rPr lang="en-US" sz="1600" i="1" dirty="0"/>
              <a:t>/Polly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3A5DF4-E3B4-8846-959C-3052EAA46E63}"/>
              </a:ext>
            </a:extLst>
          </p:cNvPr>
          <p:cNvSpPr txBox="1"/>
          <p:nvPr/>
        </p:nvSpPr>
        <p:spPr>
          <a:xfrm>
            <a:off x="657225" y="1724025"/>
            <a:ext cx="80152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Refit</a:t>
            </a:r>
          </a:p>
          <a:p>
            <a:r>
              <a:rPr lang="en-US" sz="1600" dirty="0"/>
              <a:t>The automatic type-safe REST library for </a:t>
            </a:r>
            <a:r>
              <a:rPr lang="en-US" sz="1600" dirty="0" err="1"/>
              <a:t>Xamarin</a:t>
            </a:r>
            <a:r>
              <a:rPr lang="en-US" sz="1600" dirty="0"/>
              <a:t> and .NET</a:t>
            </a:r>
          </a:p>
          <a:p>
            <a:r>
              <a:rPr lang="en-US" sz="1600" i="1" dirty="0"/>
              <a:t>https://</a:t>
            </a:r>
            <a:r>
              <a:rPr lang="en-US" sz="1600" i="1" dirty="0" err="1"/>
              <a:t>github.com</a:t>
            </a:r>
            <a:r>
              <a:rPr lang="en-US" sz="1600" i="1" dirty="0"/>
              <a:t>/</a:t>
            </a:r>
            <a:r>
              <a:rPr lang="en-US" sz="1600" i="1" dirty="0" err="1"/>
              <a:t>reactiveui</a:t>
            </a:r>
            <a:r>
              <a:rPr lang="en-US" sz="1600" i="1" dirty="0"/>
              <a:t>/refit</a:t>
            </a:r>
          </a:p>
        </p:txBody>
      </p:sp>
    </p:spTree>
    <p:extLst>
      <p:ext uri="{BB962C8B-B14F-4D97-AF65-F5344CB8AC3E}">
        <p14:creationId xmlns:p14="http://schemas.microsoft.com/office/powerpoint/2010/main" val="1978723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54182" y="3158837"/>
            <a:ext cx="11093177" cy="748146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i="1" dirty="0"/>
              <a:t>How would </a:t>
            </a:r>
            <a:r>
              <a:rPr lang="en-US" sz="4000" b="1" i="1" dirty="0"/>
              <a:t>you</a:t>
            </a:r>
            <a:r>
              <a:rPr lang="en-US" sz="4000" i="1" dirty="0"/>
              <a:t> define </a:t>
            </a:r>
            <a:r>
              <a:rPr lang="en-US" sz="4000" b="1" i="1" dirty="0"/>
              <a:t>resiliency</a:t>
            </a:r>
            <a:r>
              <a:rPr lang="en-US" sz="4000" i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48993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54182" y="3158837"/>
            <a:ext cx="11093177" cy="1330036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b="1" i="1" dirty="0"/>
              <a:t>Resiliency</a:t>
            </a:r>
            <a:r>
              <a:rPr lang="en-US" sz="4000" i="1" dirty="0"/>
              <a:t> is the capacity to </a:t>
            </a:r>
            <a:r>
              <a:rPr lang="en-US" sz="4000" b="1" i="1" dirty="0"/>
              <a:t>recover</a:t>
            </a:r>
            <a:r>
              <a:rPr lang="en-US" sz="4000" i="1" dirty="0"/>
              <a:t> quickly from </a:t>
            </a:r>
            <a:r>
              <a:rPr lang="en-US" sz="4000" b="1" i="1" dirty="0"/>
              <a:t>difficulties</a:t>
            </a:r>
            <a:r>
              <a:rPr lang="en-US" sz="4000" i="1" dirty="0"/>
              <a:t>,</a:t>
            </a:r>
            <a:r>
              <a:rPr lang="en-US" sz="4000" b="1" i="1" dirty="0"/>
              <a:t> toughness</a:t>
            </a:r>
            <a:r>
              <a:rPr lang="en-US" sz="4000" i="1" dirty="0"/>
              <a:t>.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sz="4000" i="1" dirty="0"/>
          </a:p>
        </p:txBody>
      </p:sp>
    </p:spTree>
    <p:extLst>
      <p:ext uri="{BB962C8B-B14F-4D97-AF65-F5344CB8AC3E}">
        <p14:creationId xmlns:p14="http://schemas.microsoft.com/office/powerpoint/2010/main" val="1130862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4C161C3-5181-A84B-BF16-52B88E29C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474" y="2747932"/>
            <a:ext cx="11190158" cy="115904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i="1" dirty="0"/>
              <a:t>The goal of </a:t>
            </a:r>
            <a:r>
              <a:rPr lang="en-US" sz="4000" b="1" i="1" dirty="0"/>
              <a:t>resiliency</a:t>
            </a:r>
            <a:r>
              <a:rPr lang="en-US" sz="4000" i="1" dirty="0"/>
              <a:t> is to return the application to a fully</a:t>
            </a:r>
            <a:r>
              <a:rPr lang="en-US" sz="4000" b="1" i="1" dirty="0"/>
              <a:t> functioning state </a:t>
            </a:r>
            <a:r>
              <a:rPr lang="en-US" sz="4000" i="1" dirty="0"/>
              <a:t>after a </a:t>
            </a:r>
            <a:r>
              <a:rPr lang="en-US" sz="4000" b="1" i="1" dirty="0"/>
              <a:t>failure</a:t>
            </a:r>
            <a:r>
              <a:rPr lang="en-US" sz="4000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2421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21627</TotalTime>
  <Words>1038</Words>
  <Application>Microsoft Macintosh PowerPoint</Application>
  <PresentationFormat>Widescreen</PresentationFormat>
  <Paragraphs>209</Paragraphs>
  <Slides>68</Slides>
  <Notes>42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4" baseType="lpstr">
      <vt:lpstr>Arial</vt:lpstr>
      <vt:lpstr>Calibri</vt:lpstr>
      <vt:lpstr>Calibri Light</vt:lpstr>
      <vt:lpstr>Courier New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Myers</dc:creator>
  <cp:lastModifiedBy>Nick Myers</cp:lastModifiedBy>
  <cp:revision>740</cp:revision>
  <dcterms:created xsi:type="dcterms:W3CDTF">2017-10-16T17:49:12Z</dcterms:created>
  <dcterms:modified xsi:type="dcterms:W3CDTF">2018-07-18T04:35:15Z</dcterms:modified>
</cp:coreProperties>
</file>